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0" r:id="rId1"/>
  </p:sldMasterIdLst>
  <p:notesMasterIdLst>
    <p:notesMasterId r:id="rId48"/>
  </p:notesMasterIdLst>
  <p:handoutMasterIdLst>
    <p:handoutMasterId r:id="rId49"/>
  </p:handoutMasterIdLst>
  <p:sldIdLst>
    <p:sldId id="296" r:id="rId2"/>
    <p:sldId id="340" r:id="rId3"/>
    <p:sldId id="258" r:id="rId4"/>
    <p:sldId id="282" r:id="rId5"/>
    <p:sldId id="329" r:id="rId6"/>
    <p:sldId id="326" r:id="rId7"/>
    <p:sldId id="283" r:id="rId8"/>
    <p:sldId id="337" r:id="rId9"/>
    <p:sldId id="306" r:id="rId10"/>
    <p:sldId id="286" r:id="rId11"/>
    <p:sldId id="301" r:id="rId12"/>
    <p:sldId id="281" r:id="rId13"/>
    <p:sldId id="367" r:id="rId14"/>
    <p:sldId id="338" r:id="rId15"/>
    <p:sldId id="339" r:id="rId16"/>
    <p:sldId id="353" r:id="rId17"/>
    <p:sldId id="291" r:id="rId18"/>
    <p:sldId id="293" r:id="rId19"/>
    <p:sldId id="295" r:id="rId20"/>
    <p:sldId id="352" r:id="rId21"/>
    <p:sldId id="351" r:id="rId22"/>
    <p:sldId id="357" r:id="rId23"/>
    <p:sldId id="358" r:id="rId24"/>
    <p:sldId id="361" r:id="rId25"/>
    <p:sldId id="363" r:id="rId26"/>
    <p:sldId id="364" r:id="rId27"/>
    <p:sldId id="365" r:id="rId28"/>
    <p:sldId id="366" r:id="rId29"/>
    <p:sldId id="359" r:id="rId30"/>
    <p:sldId id="360" r:id="rId31"/>
    <p:sldId id="264" r:id="rId32"/>
    <p:sldId id="302" r:id="rId33"/>
    <p:sldId id="304" r:id="rId34"/>
    <p:sldId id="346" r:id="rId35"/>
    <p:sldId id="344" r:id="rId36"/>
    <p:sldId id="305" r:id="rId37"/>
    <p:sldId id="333" r:id="rId38"/>
    <p:sldId id="309" r:id="rId39"/>
    <p:sldId id="321" r:id="rId40"/>
    <p:sldId id="356" r:id="rId41"/>
    <p:sldId id="323" r:id="rId42"/>
    <p:sldId id="290" r:id="rId43"/>
    <p:sldId id="324" r:id="rId44"/>
    <p:sldId id="322" r:id="rId45"/>
    <p:sldId id="355" r:id="rId46"/>
    <p:sldId id="299" r:id="rId47"/>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0"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FFFF00"/>
    <a:srgbClr val="66FF33"/>
    <a:srgbClr val="33CC33"/>
    <a:srgbClr val="99FFCC"/>
    <a:srgbClr val="FF33CC"/>
    <a:srgbClr val="FF00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265" autoAdjust="0"/>
  </p:normalViewPr>
  <p:slideViewPr>
    <p:cSldViewPr>
      <p:cViewPr>
        <p:scale>
          <a:sx n="66" d="100"/>
          <a:sy n="66" d="100"/>
        </p:scale>
        <p:origin x="1422" y="12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453"/>
    </p:cViewPr>
  </p:sorterViewPr>
  <p:notesViewPr>
    <p:cSldViewPr>
      <p:cViewPr varScale="1">
        <p:scale>
          <a:sx n="81" d="100"/>
          <a:sy n="81" d="100"/>
        </p:scale>
        <p:origin x="-2196" y="-78"/>
      </p:cViewPr>
      <p:guideLst>
        <p:guide orient="horz" pos="2910"/>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defRPr sz="1200">
                <a:latin typeface="Arial" charset="0"/>
              </a:defRPr>
            </a:lvl1pPr>
          </a:lstStyle>
          <a:p>
            <a:pPr>
              <a:defRPr/>
            </a:pPr>
            <a:endParaRPr lang="en-US"/>
          </a:p>
        </p:txBody>
      </p:sp>
      <p:sp>
        <p:nvSpPr>
          <p:cNvPr id="50179" name="Rectangle 3"/>
          <p:cNvSpPr>
            <a:spLocks noGrp="1" noChangeArrowheads="1"/>
          </p:cNvSpPr>
          <p:nvPr>
            <p:ph type="dt" sz="quarter" idx="1"/>
          </p:nvPr>
        </p:nvSpPr>
        <p:spPr bwMode="auto">
          <a:xfrm>
            <a:off x="3936768"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lgn="r">
              <a:defRPr sz="1200">
                <a:latin typeface="Arial" charset="0"/>
              </a:defRPr>
            </a:lvl1pPr>
          </a:lstStyle>
          <a:p>
            <a:pPr>
              <a:defRPr/>
            </a:pPr>
            <a:endParaRPr lang="en-US"/>
          </a:p>
        </p:txBody>
      </p:sp>
      <p:sp>
        <p:nvSpPr>
          <p:cNvPr id="50180" name="Rectangle 4"/>
          <p:cNvSpPr>
            <a:spLocks noGrp="1" noChangeArrowheads="1"/>
          </p:cNvSpPr>
          <p:nvPr>
            <p:ph type="ftr" sz="quarter" idx="2"/>
          </p:nvPr>
        </p:nvSpPr>
        <p:spPr bwMode="auto">
          <a:xfrm>
            <a:off x="463338" y="8554185"/>
            <a:ext cx="4092822" cy="463171"/>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defRPr sz="1000">
                <a:latin typeface="Arial" charset="0"/>
              </a:defRPr>
            </a:lvl1pPr>
          </a:lstStyle>
          <a:p>
            <a:pPr>
              <a:defRPr/>
            </a:pPr>
            <a:r>
              <a:rPr lang="en-US"/>
              <a:t>Ellen Taylor-Powell, University of Wisconsin-Extension</a:t>
            </a:r>
            <a:r>
              <a:rPr lang="en-US" sz="1200"/>
              <a:t> </a:t>
            </a:r>
          </a:p>
        </p:txBody>
      </p:sp>
      <p:sp>
        <p:nvSpPr>
          <p:cNvPr id="50181" name="Rectangle 5"/>
          <p:cNvSpPr>
            <a:spLocks noGrp="1" noChangeArrowheads="1"/>
          </p:cNvSpPr>
          <p:nvPr>
            <p:ph type="sldNum" sz="quarter" idx="3"/>
          </p:nvPr>
        </p:nvSpPr>
        <p:spPr bwMode="auto">
          <a:xfrm>
            <a:off x="3936768" y="8772904"/>
            <a:ext cx="3011699" cy="461562"/>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lgn="r">
              <a:defRPr sz="1200"/>
            </a:lvl1pPr>
          </a:lstStyle>
          <a:p>
            <a:fld id="{CAE8A223-30CA-4614-9050-596415784ED9}" type="slidenum">
              <a:rPr lang="en-US" altLang="en-US"/>
              <a:pPr/>
              <a:t>‹#›</a:t>
            </a:fld>
            <a:endParaRPr lang="en-US" altLang="en-US"/>
          </a:p>
        </p:txBody>
      </p:sp>
    </p:spTree>
    <p:extLst>
      <p:ext uri="{BB962C8B-B14F-4D97-AF65-F5344CB8AC3E}">
        <p14:creationId xmlns:p14="http://schemas.microsoft.com/office/powerpoint/2010/main" val="40580010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defRPr sz="1200">
                <a:latin typeface="Arial" charset="0"/>
              </a:defRPr>
            </a:lvl1pPr>
          </a:lstStyle>
          <a:p>
            <a:pPr>
              <a:defRPr/>
            </a:pPr>
            <a:endParaRPr lang="en-US"/>
          </a:p>
        </p:txBody>
      </p:sp>
      <p:sp>
        <p:nvSpPr>
          <p:cNvPr id="5123" name="Rectangle 3"/>
          <p:cNvSpPr>
            <a:spLocks noGrp="1" noChangeArrowheads="1"/>
          </p:cNvSpPr>
          <p:nvPr>
            <p:ph type="dt" idx="1"/>
          </p:nvPr>
        </p:nvSpPr>
        <p:spPr bwMode="auto">
          <a:xfrm>
            <a:off x="3936768" y="1"/>
            <a:ext cx="3011699" cy="461563"/>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lvl1pPr algn="r">
              <a:defRPr sz="1200">
                <a:latin typeface="Arial" charset="0"/>
              </a:defRPr>
            </a:lvl1pPr>
          </a:lstStyle>
          <a:p>
            <a:pPr>
              <a:defRPr/>
            </a:pPr>
            <a:endParaRPr lang="en-US"/>
          </a:p>
        </p:txBody>
      </p:sp>
      <p:sp>
        <p:nvSpPr>
          <p:cNvPr id="34820" name="Rectangle 4"/>
          <p:cNvSpPr>
            <a:spLocks noGrp="1" noRot="1" noChangeAspect="1" noChangeArrowheads="1" noTextEdit="1"/>
          </p:cNvSpPr>
          <p:nvPr>
            <p:ph type="sldImg" idx="2"/>
          </p:nvPr>
        </p:nvSpPr>
        <p:spPr bwMode="auto">
          <a:xfrm>
            <a:off x="1166813" y="693738"/>
            <a:ext cx="4618037" cy="34623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695008" y="4387256"/>
            <a:ext cx="5560060" cy="4155671"/>
          </a:xfrm>
          <a:prstGeom prst="rect">
            <a:avLst/>
          </a:prstGeom>
          <a:noFill/>
          <a:ln w="9525">
            <a:noFill/>
            <a:miter lim="800000"/>
            <a:headEnd/>
            <a:tailEnd/>
          </a:ln>
          <a:effectLst/>
        </p:spPr>
        <p:txBody>
          <a:bodyPr vert="horz" wrap="square" lIns="92635" tIns="46317" rIns="92635" bIns="4631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7" name="Rectangle 7"/>
          <p:cNvSpPr>
            <a:spLocks noGrp="1" noChangeArrowheads="1"/>
          </p:cNvSpPr>
          <p:nvPr>
            <p:ph type="sldNum" sz="quarter" idx="5"/>
          </p:nvPr>
        </p:nvSpPr>
        <p:spPr bwMode="auto">
          <a:xfrm>
            <a:off x="3936768" y="8772904"/>
            <a:ext cx="3011699" cy="461562"/>
          </a:xfrm>
          <a:prstGeom prst="rect">
            <a:avLst/>
          </a:prstGeom>
          <a:noFill/>
          <a:ln w="9525">
            <a:noFill/>
            <a:miter lim="800000"/>
            <a:headEnd/>
            <a:tailEnd/>
          </a:ln>
          <a:effectLst/>
        </p:spPr>
        <p:txBody>
          <a:bodyPr vert="horz" wrap="square" lIns="92635" tIns="46317" rIns="92635" bIns="46317" numCol="1" anchor="b" anchorCtr="0" compatLnSpc="1">
            <a:prstTxWarp prst="textNoShape">
              <a:avLst/>
            </a:prstTxWarp>
          </a:bodyPr>
          <a:lstStyle>
            <a:lvl1pPr algn="r">
              <a:defRPr sz="1200"/>
            </a:lvl1pPr>
          </a:lstStyle>
          <a:p>
            <a:fld id="{93B81C9F-21EE-4993-AEDF-9851064F99D7}" type="slidenum">
              <a:rPr lang="en-US" altLang="en-US"/>
              <a:pPr/>
              <a:t>‹#›</a:t>
            </a:fld>
            <a:endParaRPr lang="en-US" altLang="en-US"/>
          </a:p>
        </p:txBody>
      </p:sp>
    </p:spTree>
    <p:extLst>
      <p:ext uri="{BB962C8B-B14F-4D97-AF65-F5344CB8AC3E}">
        <p14:creationId xmlns:p14="http://schemas.microsoft.com/office/powerpoint/2010/main" val="30398044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54113" y="700088"/>
            <a:ext cx="4646612" cy="3484562"/>
          </a:xfrm>
          <a:ln/>
        </p:spPr>
      </p:sp>
      <p:sp>
        <p:nvSpPr>
          <p:cNvPr id="35843"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13161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82688" y="690563"/>
            <a:ext cx="4587875" cy="3440112"/>
          </a:xfrm>
          <a:ln/>
        </p:spPr>
      </p:sp>
      <p:sp>
        <p:nvSpPr>
          <p:cNvPr id="45059" name="Rectangle 3"/>
          <p:cNvSpPr>
            <a:spLocks noGrp="1" noChangeArrowheads="1"/>
          </p:cNvSpPr>
          <p:nvPr>
            <p:ph type="body" idx="1"/>
          </p:nvPr>
        </p:nvSpPr>
        <p:spPr>
          <a:xfrm>
            <a:off x="926677" y="4361524"/>
            <a:ext cx="5096722" cy="4207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2574469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21764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05583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Group Process….Don’t complete as an</a:t>
            </a:r>
            <a:r>
              <a:rPr lang="en-US" altLang="en-US" baseline="0" dirty="0">
                <a:latin typeface="Arial" panose="020B0604020202020204" pitchFamily="34" charset="0"/>
              </a:rPr>
              <a:t> island unto yourself….get help!</a:t>
            </a:r>
            <a:endParaRPr lang="en-US" altLang="en-US" dirty="0">
              <a:latin typeface="Arial" panose="020B0604020202020204" pitchFamily="34" charset="0"/>
            </a:endParaRPr>
          </a:p>
        </p:txBody>
      </p:sp>
    </p:spTree>
    <p:extLst>
      <p:ext uri="{BB962C8B-B14F-4D97-AF65-F5344CB8AC3E}">
        <p14:creationId xmlns:p14="http://schemas.microsoft.com/office/powerpoint/2010/main" val="3705007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38040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152525" y="696913"/>
            <a:ext cx="4651375" cy="3487737"/>
          </a:xfrm>
          <a:ln/>
        </p:spPr>
      </p:sp>
      <p:sp>
        <p:nvSpPr>
          <p:cNvPr id="49155"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83066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54113" y="698500"/>
            <a:ext cx="4646612" cy="3484563"/>
          </a:xfrm>
          <a:ln/>
        </p:spPr>
      </p:sp>
      <p:sp>
        <p:nvSpPr>
          <p:cNvPr id="50179"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231210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50938" y="698500"/>
            <a:ext cx="4649787" cy="3486150"/>
          </a:xfrm>
          <a:ln/>
        </p:spPr>
      </p:sp>
      <p:sp>
        <p:nvSpPr>
          <p:cNvPr id="51203"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863624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76262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20</a:t>
            </a:fld>
            <a:endParaRPr lang="en-US" altLang="en-US"/>
          </a:p>
        </p:txBody>
      </p:sp>
    </p:spTree>
    <p:extLst>
      <p:ext uri="{BB962C8B-B14F-4D97-AF65-F5344CB8AC3E}">
        <p14:creationId xmlns:p14="http://schemas.microsoft.com/office/powerpoint/2010/main" val="348368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5D9FCC-2DEC-4279-94B8-8FCA9FAFE13E}" type="slidenum">
              <a:rPr lang="en-US" altLang="en-US"/>
              <a:pPr/>
              <a:t>2</a:t>
            </a:fld>
            <a:endParaRPr lang="en-US" altLang="en-U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967762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21</a:t>
            </a:fld>
            <a:endParaRPr lang="en-US" altLang="en-US"/>
          </a:p>
        </p:txBody>
      </p:sp>
    </p:spTree>
    <p:extLst>
      <p:ext uri="{BB962C8B-B14F-4D97-AF65-F5344CB8AC3E}">
        <p14:creationId xmlns:p14="http://schemas.microsoft.com/office/powerpoint/2010/main" val="3277722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xfrm>
            <a:off x="1150938" y="696913"/>
            <a:ext cx="4651375" cy="3487737"/>
          </a:xfrm>
          <a:ln/>
        </p:spPr>
      </p:sp>
      <p:sp>
        <p:nvSpPr>
          <p:cNvPr id="53251" name="Rectangle 4"/>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71346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45957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182688" y="692150"/>
            <a:ext cx="4587875" cy="3440113"/>
          </a:xfrm>
          <a:ln/>
        </p:spPr>
      </p:sp>
      <p:sp>
        <p:nvSpPr>
          <p:cNvPr id="56323" name="Rectangle 3"/>
          <p:cNvSpPr>
            <a:spLocks noGrp="1" noChangeArrowheads="1"/>
          </p:cNvSpPr>
          <p:nvPr>
            <p:ph type="body" idx="1"/>
          </p:nvPr>
        </p:nvSpPr>
        <p:spPr>
          <a:xfrm>
            <a:off x="926677" y="4359917"/>
            <a:ext cx="5096722" cy="420874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buFontTx/>
              <a:buChar char="•"/>
            </a:pPr>
            <a:endParaRPr lang="en-US" altLang="en-US">
              <a:latin typeface="Arial" panose="020B0604020202020204" pitchFamily="34" charset="0"/>
            </a:endParaRPr>
          </a:p>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3272197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34</a:t>
            </a:fld>
            <a:endParaRPr lang="en-US" altLang="en-US"/>
          </a:p>
        </p:txBody>
      </p:sp>
    </p:spTree>
    <p:extLst>
      <p:ext uri="{BB962C8B-B14F-4D97-AF65-F5344CB8AC3E}">
        <p14:creationId xmlns:p14="http://schemas.microsoft.com/office/powerpoint/2010/main" val="3370206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3B81C9F-21EE-4993-AEDF-9851064F99D7}" type="slidenum">
              <a:rPr lang="en-US" altLang="en-US" smtClean="0"/>
              <a:pPr/>
              <a:t>35</a:t>
            </a:fld>
            <a:endParaRPr lang="en-US" altLang="en-US"/>
          </a:p>
        </p:txBody>
      </p:sp>
    </p:spTree>
    <p:extLst>
      <p:ext uri="{BB962C8B-B14F-4D97-AF65-F5344CB8AC3E}">
        <p14:creationId xmlns:p14="http://schemas.microsoft.com/office/powerpoint/2010/main" val="11724614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2193320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xfrm>
            <a:off x="926677" y="4387256"/>
            <a:ext cx="5096722" cy="4155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Challenge of causal attribution:  Does not suggest/’prove’ that program caused the outcome</a:t>
            </a:r>
          </a:p>
        </p:txBody>
      </p:sp>
    </p:spTree>
    <p:extLst>
      <p:ext uri="{BB962C8B-B14F-4D97-AF65-F5344CB8AC3E}">
        <p14:creationId xmlns:p14="http://schemas.microsoft.com/office/powerpoint/2010/main" val="7154785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663461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74459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926677" y="4388865"/>
            <a:ext cx="5096722" cy="4154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82" tIns="46491" rIns="92982" bIns="46491"/>
          <a:lstStyle/>
          <a:p>
            <a:pPr eaLnBrk="1" hangingPunct="1"/>
            <a:endParaRPr lang="en-US" altLang="en-US">
              <a:latin typeface="Arial" panose="020B0604020202020204" pitchFamily="34" charset="0"/>
            </a:endParaRP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a:p>
            <a:pPr eaLnBrk="1" hangingPunct="1"/>
            <a:r>
              <a:rPr lang="en-US" altLang="en-US">
                <a:latin typeface="Arial" panose="020B0604020202020204" pitchFamily="34" charset="0"/>
              </a:rPr>
              <a:t>_________________________________________________________</a:t>
            </a:r>
          </a:p>
          <a:p>
            <a:pPr eaLnBrk="1" hangingPunct="1"/>
            <a:endParaRPr lang="en-US" altLang="en-US">
              <a:latin typeface="Arial" panose="020B0604020202020204" pitchFamily="34" charset="0"/>
            </a:endParaRPr>
          </a:p>
        </p:txBody>
      </p:sp>
      <p:sp>
        <p:nvSpPr>
          <p:cNvPr id="36868" name="Line 4"/>
          <p:cNvSpPr>
            <a:spLocks noChangeShapeType="1"/>
          </p:cNvSpPr>
          <p:nvPr/>
        </p:nvSpPr>
        <p:spPr bwMode="auto">
          <a:xfrm>
            <a:off x="1003900" y="4618841"/>
            <a:ext cx="494227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647" tIns="46324" rIns="92647" bIns="46324"/>
          <a:lstStyle/>
          <a:p>
            <a:endParaRPr lang="en-US"/>
          </a:p>
        </p:txBody>
      </p:sp>
    </p:spTree>
    <p:extLst>
      <p:ext uri="{BB962C8B-B14F-4D97-AF65-F5344CB8AC3E}">
        <p14:creationId xmlns:p14="http://schemas.microsoft.com/office/powerpoint/2010/main" val="40238241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2514280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1150938" y="698500"/>
            <a:ext cx="4649787" cy="3486150"/>
          </a:xfrm>
          <a:ln/>
        </p:spPr>
      </p:sp>
      <p:sp>
        <p:nvSpPr>
          <p:cNvPr id="63491"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7" tIns="45378" rIns="90757" bIns="45378"/>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26305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72635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5908587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93157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50795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xfrm>
            <a:off x="926677" y="4387256"/>
            <a:ext cx="5096722" cy="4155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71251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882775" y="0"/>
            <a:ext cx="2998788" cy="2247900"/>
          </a:xfrm>
          <a:ln/>
        </p:spPr>
      </p:sp>
      <p:sp>
        <p:nvSpPr>
          <p:cNvPr id="40963" name="Rectangle 3"/>
          <p:cNvSpPr>
            <a:spLocks noGrp="1" noChangeArrowheads="1"/>
          </p:cNvSpPr>
          <p:nvPr>
            <p:ph type="body" idx="1"/>
          </p:nvPr>
        </p:nvSpPr>
        <p:spPr>
          <a:xfrm>
            <a:off x="926677" y="2479893"/>
            <a:ext cx="5096722" cy="675618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411" tIns="47704" rIns="95411" bIns="47704"/>
          <a:lstStyle/>
          <a:p>
            <a:pPr eaLnBrk="1" hangingPunct="1"/>
            <a:r>
              <a:rPr lang="en-US" altLang="en-US" dirty="0">
                <a:latin typeface="Arial" panose="020B0604020202020204" pitchFamily="34" charset="0"/>
              </a:rPr>
              <a:t>Let’s not think that logic modeling is brand new.  Actually, the concepts have been around since the late 1960’s in the writings of </a:t>
            </a:r>
            <a:r>
              <a:rPr lang="en-US" altLang="en-US" dirty="0" err="1">
                <a:latin typeface="Arial" panose="020B0604020202020204" pitchFamily="34" charset="0"/>
              </a:rPr>
              <a:t>Suchman</a:t>
            </a:r>
            <a:r>
              <a:rPr lang="en-US" altLang="en-US" dirty="0">
                <a:latin typeface="Arial" panose="020B0604020202020204" pitchFamily="34" charset="0"/>
              </a:rPr>
              <a:t>, 1967 and </a:t>
            </a:r>
            <a:r>
              <a:rPr lang="en-US" altLang="en-US" dirty="0" err="1">
                <a:latin typeface="Arial" panose="020B0604020202020204" pitchFamily="34" charset="0"/>
              </a:rPr>
              <a:t>Wholey’s</a:t>
            </a:r>
            <a:r>
              <a:rPr lang="en-US" altLang="en-US" dirty="0">
                <a:latin typeface="Arial" panose="020B0604020202020204" pitchFamily="34" charset="0"/>
              </a:rPr>
              <a:t> evaluability assessment model. </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It has come to the forefront again, and is being developed and applied in a variety of settings as a result of a variety of factors: </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Private sector:  part of  total quality management and performance measurement movement</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Public sector, the GPRA (Government Performance</a:t>
            </a:r>
            <a:r>
              <a:rPr lang="en-US" altLang="en-US" baseline="0" dirty="0">
                <a:latin typeface="Arial" panose="020B0604020202020204" pitchFamily="34" charset="0"/>
              </a:rPr>
              <a:t> and Results Act</a:t>
            </a:r>
            <a:r>
              <a:rPr lang="en-US" altLang="en-US" dirty="0">
                <a:latin typeface="Arial" panose="020B0604020202020204" pitchFamily="34" charset="0"/>
              </a:rPr>
              <a:t> has moved all federal agencies to focus on results and link investments to results, not just activities. </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Non-profit sector is concerned with improving programs to produce valued impacts with the United Way being a frontrunner in outcome measurement using the logic model.</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International programs.  The players in the international arena for a long time have used variations of a logic model. The Log Frame of the US Agency for International Development of the 1980’s is a historical precedent to the current logic modeling discourse. </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And, professional evaluators have played a prominent role in using and developing the logic model. This is why it is often called an ‘evaluation framework.’  This is a result of evaluators being asked to evaluate impact and finding, too often, that programs didn’t exist, or weren’t being implemented in a way that would achieve the expected impact.  Consequently, evaluators began working with programmers to lay out the logic of programs.  We see the outgrowth particularly in Chen’s theory-driven evaluation (1990) and Weiss (1997) theory-based evaluation.</a:t>
            </a: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2832896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1182688" y="690563"/>
            <a:ext cx="4587875" cy="3440112"/>
          </a:xfrm>
          <a:ln/>
        </p:spPr>
      </p:sp>
      <p:sp>
        <p:nvSpPr>
          <p:cNvPr id="41987" name="Rectangle 3"/>
          <p:cNvSpPr>
            <a:spLocks noGrp="1" noChangeArrowheads="1"/>
          </p:cNvSpPr>
          <p:nvPr>
            <p:ph type="body" idx="1"/>
          </p:nvPr>
        </p:nvSpPr>
        <p:spPr>
          <a:xfrm>
            <a:off x="926677" y="4361524"/>
            <a:ext cx="5096722" cy="420713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Actually, we use logic models everyday.  Let’s look at this…</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We want to take a family vacation and what we really hope is that we’ll have a good time and enjoy being together.  We have had experience and know (our own personal research tells us) that camping is something we all enjoy doing together.  So, in order to take a camping trip, we need..</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If this…, then that….</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Logic models involve a mental process.  A logic model shows the series of connections and logical linkages that is expected to result in achievement of our goal.  </a:t>
            </a:r>
          </a:p>
        </p:txBody>
      </p:sp>
    </p:spTree>
    <p:extLst>
      <p:ext uri="{BB962C8B-B14F-4D97-AF65-F5344CB8AC3E}">
        <p14:creationId xmlns:p14="http://schemas.microsoft.com/office/powerpoint/2010/main" val="3056981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50938" y="696913"/>
            <a:ext cx="4651375" cy="3487737"/>
          </a:xfrm>
          <a:ln/>
        </p:spPr>
      </p:sp>
      <p:sp>
        <p:nvSpPr>
          <p:cNvPr id="43011" name="Rectangle 3"/>
          <p:cNvSpPr>
            <a:spLocks noGrp="1" noChangeArrowheads="1"/>
          </p:cNvSpPr>
          <p:nvPr>
            <p:ph type="body" idx="1"/>
          </p:nvPr>
        </p:nvSpPr>
        <p:spPr>
          <a:xfrm>
            <a:off x="917024" y="4417813"/>
            <a:ext cx="5116027" cy="410903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Let’s apply  this to a typical basic format logic model example</a:t>
            </a:r>
          </a:p>
        </p:txBody>
      </p:sp>
    </p:spTree>
    <p:extLst>
      <p:ext uri="{BB962C8B-B14F-4D97-AF65-F5344CB8AC3E}">
        <p14:creationId xmlns:p14="http://schemas.microsoft.com/office/powerpoint/2010/main" val="314876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150938" y="698500"/>
            <a:ext cx="4649787" cy="3486150"/>
          </a:xfrm>
          <a:ln/>
        </p:spPr>
      </p:sp>
      <p:sp>
        <p:nvSpPr>
          <p:cNvPr id="44035" name="Rectangle 3"/>
          <p:cNvSpPr>
            <a:spLocks noGrp="1" noChangeArrowheads="1"/>
          </p:cNvSpPr>
          <p:nvPr>
            <p:ph type="body" idx="1"/>
          </p:nvPr>
        </p:nvSpPr>
        <p:spPr>
          <a:xfrm>
            <a:off x="917024" y="4417813"/>
            <a:ext cx="5116027" cy="410742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757" tIns="45378" rIns="90757" bIns="45378"/>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988131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a:xfrm>
            <a:off x="3623733" y="6117336"/>
            <a:ext cx="3609438" cy="365125"/>
          </a:xfrm>
        </p:spPr>
        <p:txBody>
          <a:bodyPr/>
          <a:lstStyle/>
          <a:p>
            <a:endParaRPr lang="en-US" dirty="0"/>
          </a:p>
        </p:txBody>
      </p:sp>
      <p:sp>
        <p:nvSpPr>
          <p:cNvPr id="6" name="Slide Number Placeholder 5"/>
          <p:cNvSpPr>
            <a:spLocks noGrp="1"/>
          </p:cNvSpPr>
          <p:nvPr>
            <p:ph type="sldNum" sz="quarter" idx="12"/>
          </p:nvPr>
        </p:nvSpPr>
        <p:spPr>
          <a:xfrm>
            <a:off x="8275320" y="6117336"/>
            <a:ext cx="411480" cy="365125"/>
          </a:xfrm>
        </p:spPr>
        <p:txBody>
          <a:bodyPr/>
          <a:lstStyle/>
          <a:p>
            <a:fld id="{D57F1E4F-1CFF-5643-939E-217C01CDF565}" type="slidenum">
              <a:rPr lang="en-US" smtClean="0"/>
              <a:pPr/>
              <a:t>‹#›</a:t>
            </a:fld>
            <a:endParaRPr lang="en-US"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193200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7432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6303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3220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7822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1733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321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2664162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33097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a:t>Click to edit Master title style</a:t>
            </a:r>
          </a:p>
        </p:txBody>
      </p:sp>
      <p:sp>
        <p:nvSpPr>
          <p:cNvPr id="3" name="Content Placeholder 2"/>
          <p:cNvSpPr>
            <a:spLocks noGrp="1"/>
          </p:cNvSpPr>
          <p:nvPr>
            <p:ph sz="half" idx="1"/>
          </p:nvPr>
        </p:nvSpPr>
        <p:spPr>
          <a:xfrm>
            <a:off x="914400" y="1600200"/>
            <a:ext cx="35814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566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14400" y="1600200"/>
            <a:ext cx="35814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6295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70DDF080-5E8C-48AD-84E5-6C08B304C14E}" type="datetimeFigureOut">
              <a:rPr lang="en-US" smtClean="0"/>
              <a:t>4/25/2017</a:t>
            </a:fld>
            <a:endParaRPr lang="en-US" dirty="0"/>
          </a:p>
        </p:txBody>
      </p:sp>
      <p:sp>
        <p:nvSpPr>
          <p:cNvPr id="5" name="Footer Placeholder 4"/>
          <p:cNvSpPr>
            <a:spLocks noGrp="1"/>
          </p:cNvSpPr>
          <p:nvPr>
            <p:ph type="ftr" sz="quarter" idx="11"/>
          </p:nvPr>
        </p:nvSpPr>
        <p:spPr>
          <a:xfrm>
            <a:off x="1972647" y="6108173"/>
            <a:ext cx="5314517" cy="365125"/>
          </a:xfrm>
        </p:spPr>
        <p:txBody>
          <a:bodyPr/>
          <a:lstStyle/>
          <a:p>
            <a:endParaRPr lang="en-US" dirty="0"/>
          </a:p>
        </p:txBody>
      </p:sp>
      <p:sp>
        <p:nvSpPr>
          <p:cNvPr id="6" name="Slide Number Placeholder 5"/>
          <p:cNvSpPr>
            <a:spLocks noGrp="1"/>
          </p:cNvSpPr>
          <p:nvPr>
            <p:ph type="sldNum" sz="quarter" idx="12"/>
          </p:nvPr>
        </p:nvSpPr>
        <p:spPr>
          <a:xfrm>
            <a:off x="8258967" y="6108173"/>
            <a:ext cx="427833" cy="365125"/>
          </a:xfrm>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30943449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a:t>Click to edit Master title style</a:t>
            </a:r>
          </a:p>
        </p:txBody>
      </p:sp>
      <p:sp>
        <p:nvSpPr>
          <p:cNvPr id="3" name="Text Placeholder 2"/>
          <p:cNvSpPr>
            <a:spLocks noGrp="1"/>
          </p:cNvSpPr>
          <p:nvPr>
            <p:ph type="body" sz="half" idx="1"/>
          </p:nvPr>
        </p:nvSpPr>
        <p:spPr>
          <a:xfrm>
            <a:off x="914400" y="1600200"/>
            <a:ext cx="35814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0685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990600" y="1600200"/>
            <a:ext cx="3505200" cy="45259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a:p>
        </p:txBody>
      </p:sp>
    </p:spTree>
    <p:extLst>
      <p:ext uri="{BB962C8B-B14F-4D97-AF65-F5344CB8AC3E}">
        <p14:creationId xmlns:p14="http://schemas.microsoft.com/office/powerpoint/2010/main" val="3049662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73317" y="6116070"/>
            <a:ext cx="413483"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97227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7624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5098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6711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3039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0DDF080-5E8C-48AD-84E5-6C08B304C14E}" type="datetimeFigureOut">
              <a:rPr lang="en-US" smtClean="0"/>
              <a:t>4/25/2017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smtClean="0"/>
              <a:t>‹#›</a:t>
            </a:fld>
            <a:endParaRPr lang="en-US" dirty="0"/>
          </a:p>
        </p:txBody>
      </p:sp>
    </p:spTree>
    <p:extLst>
      <p:ext uri="{BB962C8B-B14F-4D97-AF65-F5344CB8AC3E}">
        <p14:creationId xmlns:p14="http://schemas.microsoft.com/office/powerpoint/2010/main" val="2147239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1423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4/25/2017</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886734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 id="2147483749" r:id="rId19"/>
    <p:sldLayoutId id="2147483750" r:id="rId20"/>
    <p:sldLayoutId id="2147483751" r:id="rId21"/>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hyperlink" Target="http://instagram.com/UA_Educator" TargetMode="External"/><Relationship Id="rId3" Type="http://schemas.openxmlformats.org/officeDocument/2006/relationships/hyperlink" Target="https://www.ua.edu/" TargetMode="External"/><Relationship Id="rId7" Type="http://schemas.openxmlformats.org/officeDocument/2006/relationships/hyperlink" Target="http://facebook.com/UAEducato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twitter.com/UA_Educator" TargetMode="External"/><Relationship Id="rId5" Type="http://schemas.openxmlformats.org/officeDocument/2006/relationships/hyperlink" Target="mailto:ssurman@ua.edu" TargetMode="External"/><Relationship Id="rId10" Type="http://schemas.openxmlformats.org/officeDocument/2006/relationships/hyperlink" Target="https://alartliteracyconsortium.wikispaces.com/" TargetMode="External"/><Relationship Id="rId4" Type="http://schemas.openxmlformats.org/officeDocument/2006/relationships/hyperlink" Target="tel:205-348-7729" TargetMode="External"/><Relationship Id="rId9"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lartliteracyconsortium.wikispaces.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0.xml"/><Relationship Id="rId5" Type="http://schemas.openxmlformats.org/officeDocument/2006/relationships/image" Target="../media/image11.png"/><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hyperlink" Target="https://alartliteracyconsortium.wikispaces.com/"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p:cNvSpPr txBox="1">
            <a:spLocks noChangeArrowheads="1"/>
          </p:cNvSpPr>
          <p:nvPr/>
        </p:nvSpPr>
        <p:spPr bwMode="auto">
          <a:xfrm>
            <a:off x="685800" y="685800"/>
            <a:ext cx="7848600" cy="584775"/>
          </a:xfrm>
          <a:prstGeom prst="rect">
            <a:avLst/>
          </a:prstGeom>
          <a:noFill/>
          <a:ln w="9525">
            <a:noFill/>
            <a:miter lim="800000"/>
            <a:headEnd/>
            <a:tailEnd/>
          </a:ln>
          <a:effectLst/>
        </p:spPr>
        <p:txBody>
          <a:bodyPr>
            <a:spAutoFit/>
          </a:bodyPr>
          <a:lstStyle/>
          <a:p>
            <a:pPr algn="ctr">
              <a:defRPr/>
            </a:pPr>
            <a:r>
              <a:rPr lang="en-US" sz="3200" dirty="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rPr>
              <a:t>Logic Models Made Simple   </a:t>
            </a:r>
          </a:p>
        </p:txBody>
      </p:sp>
      <p:sp>
        <p:nvSpPr>
          <p:cNvPr id="2" name="Rectangle 1"/>
          <p:cNvSpPr>
            <a:spLocks noChangeArrowheads="1"/>
          </p:cNvSpPr>
          <p:nvPr/>
        </p:nvSpPr>
        <p:spPr bwMode="auto">
          <a:xfrm>
            <a:off x="1219200" y="3573720"/>
            <a:ext cx="4648200" cy="236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Stacy Hughey Surman, PhD</a:t>
            </a:r>
            <a:endParaRPr kumimoji="0" lang="en-US" alt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51575B"/>
                </a:solidFill>
                <a:effectLst/>
                <a:latin typeface="Helvetica" panose="020B0604020202020204" pitchFamily="34" charset="0"/>
                <a:ea typeface="Calibri" panose="020F0502020204030204" pitchFamily="34" charset="0"/>
                <a:cs typeface="Times New Roman" panose="02020603050405020304" pitchFamily="18" charset="0"/>
              </a:rPr>
              <a:t>Clinical Assistant Professor</a:t>
            </a:r>
            <a:endParaRPr kumimoji="0" lang="en-US" alt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Department of Educational Studies </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800000"/>
                </a:solidFill>
                <a:effectLst/>
                <a:latin typeface="Helvetica" panose="020B0604020202020204" pitchFamily="34" charset="0"/>
                <a:ea typeface="Calibri" panose="020F0502020204030204" pitchFamily="34" charset="0"/>
                <a:cs typeface="Times New Roman" panose="02020603050405020304" pitchFamily="18" charset="0"/>
                <a:hlinkClick r:id="rId3"/>
              </a:rPr>
              <a:t>The University of Alabama</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305 Carmichael Hall</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Box 870231</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Tuscaloosa, AL 35487 </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Office </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4"/>
              </a:rPr>
              <a:t>205-348-7729</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b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b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5"/>
              </a:rPr>
              <a:t>ssurman@ua.edu</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hlinkClick r:id="rId3"/>
              </a:rPr>
              <a:t>| </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3"/>
              </a:rPr>
              <a:t>http://education.ua.edu/academics/esprmc/</a:t>
            </a:r>
            <a:endParaRPr kumimoji="0" lang="en-US" alt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hlinkClick r:id="rId3"/>
              </a:rPr>
              <a:t>  </a:t>
            </a:r>
            <a:endParaRPr kumimoji="0" lang="en-US" altLang="en-US" sz="1100" b="0" i="0" u="none" strike="noStrike" cap="none" normalizeH="0" baseline="0" dirty="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100" dirty="0">
              <a:solidFill>
                <a:srgbClr val="990000"/>
              </a:solidFill>
              <a:latin typeface="Helvetica"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6"/>
              </a:rPr>
              <a:t>Twitter</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1"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7"/>
              </a:rPr>
              <a:t>Facebook</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0" i="0" u="none" strike="noStrike" cap="none" normalizeH="0" baseline="0" dirty="0">
                <a:ln>
                  <a:noFill/>
                </a:ln>
                <a:solidFill>
                  <a:srgbClr val="990000"/>
                </a:solidFill>
                <a:effectLst/>
                <a:latin typeface="Helvetica" panose="020B0604020202020204" pitchFamily="34" charset="0"/>
                <a:ea typeface="Calibri" panose="020F0502020204030204" pitchFamily="34" charset="0"/>
                <a:cs typeface="Times New Roman" panose="02020603050405020304" pitchFamily="18" charset="0"/>
              </a:rPr>
              <a:t>|</a:t>
            </a:r>
            <a:r>
              <a:rPr kumimoji="0" lang="en-US" altLang="en-US" sz="1000" b="0"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rPr>
              <a:t> </a:t>
            </a:r>
            <a:r>
              <a:rPr kumimoji="0" lang="en-US" altLang="en-US" sz="1000" b="1" i="0" u="none" strike="noStrike" cap="none" normalizeH="0" baseline="0" dirty="0">
                <a:ln>
                  <a:noFill/>
                </a:ln>
                <a:solidFill>
                  <a:srgbClr val="000000"/>
                </a:solidFill>
                <a:effectLst/>
                <a:latin typeface="Helvetica" panose="020B0604020202020204" pitchFamily="34" charset="0"/>
                <a:ea typeface="Calibri" panose="020F0502020204030204" pitchFamily="34" charset="0"/>
                <a:cs typeface="Times New Roman" panose="02020603050405020304" pitchFamily="18" charset="0"/>
                <a:hlinkClick r:id="rId8"/>
              </a:rPr>
              <a:t>Instagram</a:t>
            </a:r>
            <a:endParaRPr kumimoji="0" lang="en-US" altLang="en-US" sz="3200" b="0" i="0" u="none" strike="noStrike" cap="none" normalizeH="0" baseline="0" dirty="0">
              <a:ln>
                <a:noFill/>
              </a:ln>
              <a:solidFill>
                <a:srgbClr val="990000"/>
              </a:solidFill>
              <a:effectLst/>
              <a:latin typeface="Helvetica" panose="020B0604020202020204" pitchFamily="34" charset="0"/>
              <a:ea typeface="Times New Roman" panose="02020603050405020304" pitchFamily="18" charset="0"/>
              <a:cs typeface="Times New Roman" panose="02020603050405020304" pitchFamily="18" charset="0"/>
            </a:endParaRPr>
          </a:p>
        </p:txBody>
      </p:sp>
      <p:pic>
        <p:nvPicPr>
          <p:cNvPr id="2050" name="Picture 2" descr="The University of Alabama">
            <a:hlinkClick r:id="rId3"/>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5105400"/>
            <a:ext cx="2609850" cy="514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hlinkClick r:id="rId10"/>
          </p:cNvPr>
          <p:cNvSpPr/>
          <p:nvPr/>
        </p:nvSpPr>
        <p:spPr>
          <a:xfrm>
            <a:off x="1619250" y="1676400"/>
            <a:ext cx="6686550" cy="492443"/>
          </a:xfrm>
          <a:prstGeom prst="rect">
            <a:avLst/>
          </a:prstGeom>
        </p:spPr>
        <p:txBody>
          <a:bodyPr wrap="square">
            <a:spAutoFit/>
          </a:bodyPr>
          <a:lstStyle/>
          <a:p>
            <a:r>
              <a:rPr lang="en-US" sz="2600" dirty="0">
                <a:solidFill>
                  <a:srgbClr val="009999"/>
                </a:solidFill>
                <a:hlinkClick r:id="rId10"/>
              </a:rPr>
              <a:t>https://alartliteracyconsortium.wikispaces.com/</a:t>
            </a:r>
            <a:endParaRPr lang="en-US" sz="2600" dirty="0">
              <a:solidFill>
                <a:srgbClr val="00999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8"/>
          <p:cNvSpPr txBox="1">
            <a:spLocks noChangeArrowheads="1"/>
          </p:cNvSpPr>
          <p:nvPr/>
        </p:nvSpPr>
        <p:spPr bwMode="auto">
          <a:xfrm>
            <a:off x="1676400" y="1600200"/>
            <a:ext cx="27336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1000">
              <a:latin typeface="Palatino Linotype" panose="02040502050505030304" pitchFamily="18" charset="0"/>
            </a:endParaRPr>
          </a:p>
        </p:txBody>
      </p:sp>
      <p:sp>
        <p:nvSpPr>
          <p:cNvPr id="71724" name="Text Box 44"/>
          <p:cNvSpPr txBox="1">
            <a:spLocks noChangeArrowheads="1"/>
          </p:cNvSpPr>
          <p:nvPr/>
        </p:nvSpPr>
        <p:spPr bwMode="auto">
          <a:xfrm>
            <a:off x="2057400" y="457200"/>
            <a:ext cx="53340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Smoke free worksites</a:t>
            </a:r>
          </a:p>
        </p:txBody>
      </p:sp>
      <p:sp>
        <p:nvSpPr>
          <p:cNvPr id="71725" name="Text Box 45"/>
          <p:cNvSpPr txBox="1">
            <a:spLocks noChangeArrowheads="1"/>
          </p:cNvSpPr>
          <p:nvPr/>
        </p:nvSpPr>
        <p:spPr bwMode="auto">
          <a:xfrm>
            <a:off x="1752600" y="914400"/>
            <a:ext cx="7696200" cy="738188"/>
          </a:xfrm>
          <a:prstGeom prst="rect">
            <a:avLst/>
          </a:prstGeom>
          <a:noFill/>
          <a:ln w="9525">
            <a:noFill/>
            <a:miter lim="800000"/>
            <a:headEnd/>
            <a:tailEnd/>
          </a:ln>
          <a:effectLst/>
        </p:spPr>
        <p:txBody>
          <a:bodyPr>
            <a:spAutoFit/>
          </a:bodyPr>
          <a:lstStyle/>
          <a:p>
            <a:pPr eaLnBrk="0" hangingPunct="0">
              <a:spcBef>
                <a:spcPct val="50000"/>
              </a:spcBef>
              <a:defRPr/>
            </a:pPr>
            <a:r>
              <a:rPr lang="en-US" sz="1400" b="1" dirty="0">
                <a:solidFill>
                  <a:schemeClr val="accent6">
                    <a:lumMod val="75000"/>
                  </a:schemeClr>
                </a:solidFill>
                <a:latin typeface="Arial" charset="0"/>
              </a:rPr>
              <a:t>Situation:  </a:t>
            </a:r>
            <a:r>
              <a:rPr lang="en-US" sz="1400" dirty="0">
                <a:latin typeface="Arial" charset="0"/>
              </a:rPr>
              <a:t>Secondhand smoke is responsible for lung cancer, respiratory symptoms, cardiovascular disease, and worsens asthma.  Public policy change that creates smoke free environments is the best known  way to reduce and prevent smoking. </a:t>
            </a:r>
          </a:p>
        </p:txBody>
      </p:sp>
      <p:sp>
        <p:nvSpPr>
          <p:cNvPr id="12293" name="Text Box 2"/>
          <p:cNvSpPr txBox="1">
            <a:spLocks noChangeArrowheads="1"/>
          </p:cNvSpPr>
          <p:nvPr/>
        </p:nvSpPr>
        <p:spPr bwMode="auto">
          <a:xfrm>
            <a:off x="685800" y="2428875"/>
            <a:ext cx="866775" cy="18383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Coalition</a:t>
            </a:r>
          </a:p>
          <a:p>
            <a:endParaRPr lang="en-US" altLang="en-US" sz="1200"/>
          </a:p>
          <a:p>
            <a:r>
              <a:rPr lang="en-US" altLang="en-US" sz="1200"/>
              <a:t>Time</a:t>
            </a:r>
          </a:p>
          <a:p>
            <a:endParaRPr lang="en-US" altLang="en-US" sz="1200"/>
          </a:p>
          <a:p>
            <a:r>
              <a:rPr lang="en-US" altLang="en-US" sz="1200"/>
              <a:t>Dollars</a:t>
            </a:r>
          </a:p>
          <a:p>
            <a:endParaRPr lang="en-US" altLang="en-US" sz="1200"/>
          </a:p>
          <a:p>
            <a:r>
              <a:rPr lang="en-US" altLang="en-US" sz="1200"/>
              <a:t>Partners</a:t>
            </a:r>
          </a:p>
          <a:p>
            <a:r>
              <a:rPr lang="en-US" altLang="en-US" sz="1200"/>
              <a:t>Including youth</a:t>
            </a:r>
            <a:endParaRPr lang="en-US" altLang="en-US" sz="1000"/>
          </a:p>
        </p:txBody>
      </p:sp>
      <p:sp>
        <p:nvSpPr>
          <p:cNvPr id="12294" name="Text Box 3"/>
          <p:cNvSpPr txBox="1">
            <a:spLocks noChangeArrowheads="1"/>
          </p:cNvSpPr>
          <p:nvPr/>
        </p:nvSpPr>
        <p:spPr bwMode="auto">
          <a:xfrm>
            <a:off x="1985963" y="2052638"/>
            <a:ext cx="1082675" cy="99536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Assess worksite tobacco policies and practices</a:t>
            </a:r>
          </a:p>
          <a:p>
            <a:endParaRPr lang="en-US" altLang="en-US" sz="1000"/>
          </a:p>
        </p:txBody>
      </p:sp>
      <p:sp>
        <p:nvSpPr>
          <p:cNvPr id="12295" name="Text Box 4"/>
          <p:cNvSpPr txBox="1">
            <a:spLocks noChangeArrowheads="1"/>
          </p:cNvSpPr>
          <p:nvPr/>
        </p:nvSpPr>
        <p:spPr bwMode="auto">
          <a:xfrm>
            <a:off x="1985963" y="4371975"/>
            <a:ext cx="1082675" cy="11906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Organize and implement strategy for targeted worksites</a:t>
            </a:r>
            <a:endParaRPr lang="en-US" altLang="en-US" sz="1000"/>
          </a:p>
        </p:txBody>
      </p:sp>
      <p:sp>
        <p:nvSpPr>
          <p:cNvPr id="12296" name="Text Box 5"/>
          <p:cNvSpPr txBox="1">
            <a:spLocks noChangeArrowheads="1"/>
          </p:cNvSpPr>
          <p:nvPr/>
        </p:nvSpPr>
        <p:spPr bwMode="auto">
          <a:xfrm>
            <a:off x="3573463" y="2414588"/>
            <a:ext cx="1082675" cy="6492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Worksite owners, managers</a:t>
            </a:r>
            <a:endParaRPr lang="en-US" altLang="en-US" sz="1000"/>
          </a:p>
        </p:txBody>
      </p:sp>
      <p:sp>
        <p:nvSpPr>
          <p:cNvPr id="12297" name="Text Box 6"/>
          <p:cNvSpPr txBox="1">
            <a:spLocks noChangeArrowheads="1"/>
          </p:cNvSpPr>
          <p:nvPr/>
        </p:nvSpPr>
        <p:spPr bwMode="auto">
          <a:xfrm>
            <a:off x="1985963" y="3303588"/>
            <a:ext cx="1082675" cy="7588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Develop community support for SF worksites</a:t>
            </a:r>
          </a:p>
          <a:p>
            <a:endParaRPr lang="en-US" altLang="en-US" sz="1000"/>
          </a:p>
        </p:txBody>
      </p:sp>
      <p:sp>
        <p:nvSpPr>
          <p:cNvPr id="12298" name="Text Box 7"/>
          <p:cNvSpPr txBox="1">
            <a:spLocks noChangeArrowheads="1"/>
          </p:cNvSpPr>
          <p:nvPr/>
        </p:nvSpPr>
        <p:spPr bwMode="auto">
          <a:xfrm>
            <a:off x="3573463" y="4146550"/>
            <a:ext cx="1082675" cy="620713"/>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Workers; union members</a:t>
            </a:r>
            <a:endParaRPr lang="en-US" altLang="en-US" sz="1000"/>
          </a:p>
        </p:txBody>
      </p:sp>
      <p:sp>
        <p:nvSpPr>
          <p:cNvPr id="12299" name="Text Box 11"/>
          <p:cNvSpPr txBox="1">
            <a:spLocks noChangeArrowheads="1"/>
          </p:cNvSpPr>
          <p:nvPr/>
        </p:nvSpPr>
        <p:spPr bwMode="auto">
          <a:xfrm>
            <a:off x="3573463" y="5013325"/>
            <a:ext cx="1046162" cy="5048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Public </a:t>
            </a:r>
            <a:endParaRPr lang="en-US" altLang="en-US" sz="1000"/>
          </a:p>
        </p:txBody>
      </p:sp>
      <p:sp>
        <p:nvSpPr>
          <p:cNvPr id="12300" name="AutoShape 13"/>
          <p:cNvSpPr>
            <a:spLocks noChangeArrowheads="1"/>
          </p:cNvSpPr>
          <p:nvPr/>
        </p:nvSpPr>
        <p:spPr bwMode="auto">
          <a:xfrm>
            <a:off x="4945063" y="3276600"/>
            <a:ext cx="1227137" cy="1138238"/>
          </a:xfrm>
          <a:prstGeom prst="roundRect">
            <a:avLst>
              <a:gd name="adj" fmla="val 16667"/>
            </a:avLst>
          </a:prstGeom>
          <a:solidFill>
            <a:srgbClr val="FFFFFF"/>
          </a:solidFill>
          <a:ln w="9525">
            <a:solidFill>
              <a:srgbClr val="000000"/>
            </a:solidFill>
            <a:round/>
            <a:headEnd/>
            <a:tailEnd/>
          </a:ln>
        </p:spPr>
        <p:txBody>
          <a:bodyPr lIns="45720" rIns="45720"/>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knowledge of SF worksite benefits &amp; options</a:t>
            </a:r>
            <a:endParaRPr lang="en-US" altLang="en-US" sz="1000"/>
          </a:p>
        </p:txBody>
      </p:sp>
      <p:sp>
        <p:nvSpPr>
          <p:cNvPr id="12301" name="AutoShape 14"/>
          <p:cNvSpPr>
            <a:spLocks noChangeArrowheads="1"/>
          </p:cNvSpPr>
          <p:nvPr/>
        </p:nvSpPr>
        <p:spPr bwMode="auto">
          <a:xfrm>
            <a:off x="6388100" y="2125663"/>
            <a:ext cx="1384300" cy="99853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Demonstrations of public support for SF worksites</a:t>
            </a:r>
            <a:endParaRPr lang="en-US" altLang="en-US" sz="1000"/>
          </a:p>
        </p:txBody>
      </p:sp>
      <p:sp>
        <p:nvSpPr>
          <p:cNvPr id="12302" name="AutoShape 16"/>
          <p:cNvSpPr>
            <a:spLocks noChangeArrowheads="1"/>
          </p:cNvSpPr>
          <p:nvPr/>
        </p:nvSpPr>
        <p:spPr bwMode="auto">
          <a:xfrm>
            <a:off x="7848600" y="3276600"/>
            <a:ext cx="1082675" cy="8651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worksites</a:t>
            </a:r>
            <a:endParaRPr lang="en-US" altLang="en-US" sz="1000"/>
          </a:p>
        </p:txBody>
      </p:sp>
      <p:sp>
        <p:nvSpPr>
          <p:cNvPr id="12303" name="AutoShape 17"/>
          <p:cNvSpPr>
            <a:spLocks noChangeArrowheads="1"/>
          </p:cNvSpPr>
          <p:nvPr/>
        </p:nvSpPr>
        <p:spPr bwMode="auto">
          <a:xfrm>
            <a:off x="4953000" y="4587875"/>
            <a:ext cx="1231900" cy="112712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commitment, support and demand for SF worksites </a:t>
            </a:r>
            <a:endParaRPr lang="en-US" altLang="en-US" sz="1000"/>
          </a:p>
        </p:txBody>
      </p:sp>
      <p:sp>
        <p:nvSpPr>
          <p:cNvPr id="12304" name="Text Box 18"/>
          <p:cNvSpPr txBox="1">
            <a:spLocks noChangeArrowheads="1"/>
          </p:cNvSpPr>
          <p:nvPr/>
        </p:nvSpPr>
        <p:spPr bwMode="auto">
          <a:xfrm>
            <a:off x="3573463" y="3424238"/>
            <a:ext cx="1082675" cy="4333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Unions</a:t>
            </a:r>
            <a:endParaRPr lang="en-US" altLang="en-US" sz="1000"/>
          </a:p>
        </p:txBody>
      </p:sp>
      <p:sp>
        <p:nvSpPr>
          <p:cNvPr id="12305" name="Line 20"/>
          <p:cNvSpPr>
            <a:spLocks noChangeShapeType="1"/>
          </p:cNvSpPr>
          <p:nvPr/>
        </p:nvSpPr>
        <p:spPr bwMode="auto">
          <a:xfrm>
            <a:off x="2527300" y="4062413"/>
            <a:ext cx="0" cy="2809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6" name="AutoShape 22"/>
          <p:cNvSpPr>
            <a:spLocks/>
          </p:cNvSpPr>
          <p:nvPr/>
        </p:nvSpPr>
        <p:spPr bwMode="auto">
          <a:xfrm>
            <a:off x="4656138" y="2774950"/>
            <a:ext cx="215900" cy="2165350"/>
          </a:xfrm>
          <a:prstGeom prst="rightBrace">
            <a:avLst>
              <a:gd name="adj1" fmla="val 8357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307" name="AutoShape 29"/>
          <p:cNvSpPr>
            <a:spLocks noChangeArrowheads="1"/>
          </p:cNvSpPr>
          <p:nvPr/>
        </p:nvSpPr>
        <p:spPr bwMode="auto">
          <a:xfrm>
            <a:off x="6532563" y="5229225"/>
            <a:ext cx="1082675" cy="8667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Adherence to smoke-free policies </a:t>
            </a:r>
            <a:endParaRPr lang="en-US" altLang="en-US" sz="1000"/>
          </a:p>
        </p:txBody>
      </p:sp>
      <p:sp>
        <p:nvSpPr>
          <p:cNvPr id="12308" name="Line 31"/>
          <p:cNvSpPr>
            <a:spLocks noChangeShapeType="1"/>
          </p:cNvSpPr>
          <p:nvPr/>
        </p:nvSpPr>
        <p:spPr bwMode="auto">
          <a:xfrm>
            <a:off x="2527300" y="3060700"/>
            <a:ext cx="0" cy="21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9" name="Line 32"/>
          <p:cNvSpPr>
            <a:spLocks noChangeShapeType="1"/>
          </p:cNvSpPr>
          <p:nvPr/>
        </p:nvSpPr>
        <p:spPr bwMode="auto">
          <a:xfrm>
            <a:off x="1552575" y="2746375"/>
            <a:ext cx="32385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0" name="Line 33"/>
          <p:cNvSpPr>
            <a:spLocks noChangeShapeType="1"/>
          </p:cNvSpPr>
          <p:nvPr/>
        </p:nvSpPr>
        <p:spPr bwMode="auto">
          <a:xfrm>
            <a:off x="1552575" y="4154488"/>
            <a:ext cx="323850" cy="215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1" name="Text Box 36"/>
          <p:cNvSpPr txBox="1">
            <a:spLocks noChangeArrowheads="1"/>
          </p:cNvSpPr>
          <p:nvPr/>
        </p:nvSpPr>
        <p:spPr bwMode="auto">
          <a:xfrm>
            <a:off x="609600" y="1676400"/>
            <a:ext cx="922338" cy="307777"/>
          </a:xfrm>
          <a:prstGeom prst="rect">
            <a:avLst/>
          </a:prstGeom>
          <a:solidFill>
            <a:schemeClr val="tx1"/>
          </a:solidFill>
          <a:ln>
            <a:noFill/>
          </a:ln>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dirty="0">
                <a:solidFill>
                  <a:schemeClr val="bg1"/>
                </a:solidFill>
              </a:rPr>
              <a:t>Inputs</a:t>
            </a:r>
          </a:p>
        </p:txBody>
      </p:sp>
      <p:sp>
        <p:nvSpPr>
          <p:cNvPr id="12312" name="Text Box 39"/>
          <p:cNvSpPr txBox="1">
            <a:spLocks noChangeArrowheads="1"/>
          </p:cNvSpPr>
          <p:nvPr/>
        </p:nvSpPr>
        <p:spPr bwMode="auto">
          <a:xfrm>
            <a:off x="6400800" y="1676400"/>
            <a:ext cx="1428750" cy="307777"/>
          </a:xfrm>
          <a:prstGeom prst="rect">
            <a:avLst/>
          </a:prstGeom>
          <a:solidFill>
            <a:schemeClr val="tx1"/>
          </a:solidFill>
          <a:ln>
            <a:noFill/>
          </a:ln>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dirty="0">
                <a:solidFill>
                  <a:schemeClr val="bg1"/>
                </a:solidFill>
              </a:rPr>
              <a:t>Outcomes</a:t>
            </a:r>
          </a:p>
        </p:txBody>
      </p:sp>
      <p:sp>
        <p:nvSpPr>
          <p:cNvPr id="12313" name="AutoShape 47"/>
          <p:cNvSpPr>
            <a:spLocks/>
          </p:cNvSpPr>
          <p:nvPr/>
        </p:nvSpPr>
        <p:spPr bwMode="auto">
          <a:xfrm>
            <a:off x="3213100" y="2341563"/>
            <a:ext cx="144463" cy="2671762"/>
          </a:xfrm>
          <a:prstGeom prst="rightBrace">
            <a:avLst>
              <a:gd name="adj1" fmla="val 15412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314" name="AutoShape 48"/>
          <p:cNvSpPr>
            <a:spLocks noChangeArrowheads="1"/>
          </p:cNvSpPr>
          <p:nvPr/>
        </p:nvSpPr>
        <p:spPr bwMode="auto">
          <a:xfrm>
            <a:off x="4945063" y="2133600"/>
            <a:ext cx="1227137" cy="914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Increased awareness of importance of SF worksites</a:t>
            </a:r>
            <a:endParaRPr lang="en-US" altLang="en-US" sz="1000"/>
          </a:p>
        </p:txBody>
      </p:sp>
      <p:sp>
        <p:nvSpPr>
          <p:cNvPr id="12315" name="AutoShape 49"/>
          <p:cNvSpPr>
            <a:spLocks noChangeArrowheads="1"/>
          </p:cNvSpPr>
          <p:nvPr/>
        </p:nvSpPr>
        <p:spPr bwMode="auto">
          <a:xfrm>
            <a:off x="6461125" y="3352800"/>
            <a:ext cx="1154113" cy="6492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worksites policies drafted </a:t>
            </a:r>
            <a:endParaRPr lang="en-US" altLang="en-US" sz="1000"/>
          </a:p>
        </p:txBody>
      </p:sp>
      <p:sp>
        <p:nvSpPr>
          <p:cNvPr id="12316" name="Line 50"/>
          <p:cNvSpPr>
            <a:spLocks noChangeShapeType="1"/>
          </p:cNvSpPr>
          <p:nvPr/>
        </p:nvSpPr>
        <p:spPr bwMode="auto">
          <a:xfrm flipV="1">
            <a:off x="7688263" y="4191000"/>
            <a:ext cx="388937" cy="11112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7" name="Line 51"/>
          <p:cNvSpPr>
            <a:spLocks noChangeShapeType="1"/>
          </p:cNvSpPr>
          <p:nvPr/>
        </p:nvSpPr>
        <p:spPr bwMode="auto">
          <a:xfrm flipV="1">
            <a:off x="6172200" y="3124200"/>
            <a:ext cx="304800" cy="1447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8" name="Line 52"/>
          <p:cNvSpPr>
            <a:spLocks noChangeShapeType="1"/>
          </p:cNvSpPr>
          <p:nvPr/>
        </p:nvSpPr>
        <p:spPr bwMode="auto">
          <a:xfrm>
            <a:off x="7110413" y="31369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9" name="Line 53"/>
          <p:cNvSpPr>
            <a:spLocks noChangeShapeType="1"/>
          </p:cNvSpPr>
          <p:nvPr/>
        </p:nvSpPr>
        <p:spPr bwMode="auto">
          <a:xfrm flipH="1">
            <a:off x="7038975" y="4075113"/>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0" name="AutoShape 54"/>
          <p:cNvSpPr>
            <a:spLocks noChangeArrowheads="1"/>
          </p:cNvSpPr>
          <p:nvPr/>
        </p:nvSpPr>
        <p:spPr bwMode="auto">
          <a:xfrm>
            <a:off x="6461125" y="4364038"/>
            <a:ext cx="1154113" cy="64928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t>SF worksite policies passed</a:t>
            </a:r>
            <a:endParaRPr lang="en-US" altLang="en-US" sz="1000"/>
          </a:p>
        </p:txBody>
      </p:sp>
      <p:sp>
        <p:nvSpPr>
          <p:cNvPr id="12321" name="Line 55"/>
          <p:cNvSpPr>
            <a:spLocks noChangeShapeType="1"/>
          </p:cNvSpPr>
          <p:nvPr/>
        </p:nvSpPr>
        <p:spPr bwMode="auto">
          <a:xfrm>
            <a:off x="7110413" y="5013325"/>
            <a:ext cx="0"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2" name="Text Box 56"/>
          <p:cNvSpPr txBox="1">
            <a:spLocks noChangeArrowheads="1"/>
          </p:cNvSpPr>
          <p:nvPr/>
        </p:nvSpPr>
        <p:spPr bwMode="auto">
          <a:xfrm>
            <a:off x="3152775" y="1676400"/>
            <a:ext cx="1876425" cy="307777"/>
          </a:xfrm>
          <a:prstGeom prst="rect">
            <a:avLst/>
          </a:prstGeom>
          <a:solidFill>
            <a:schemeClr val="tx1"/>
          </a:solidFill>
          <a:ln>
            <a:noFill/>
          </a:ln>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dirty="0">
                <a:solidFill>
                  <a:schemeClr val="bg1"/>
                </a:solidFill>
              </a:rPr>
              <a:t>         Outputs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Text Box 4"/>
          <p:cNvSpPr txBox="1">
            <a:spLocks noChangeArrowheads="1"/>
          </p:cNvSpPr>
          <p:nvPr/>
        </p:nvSpPr>
        <p:spPr bwMode="auto">
          <a:xfrm>
            <a:off x="1066800" y="990600"/>
            <a:ext cx="7696200" cy="830263"/>
          </a:xfrm>
          <a:prstGeom prst="rect">
            <a:avLst/>
          </a:prstGeom>
          <a:noFill/>
          <a:ln w="9525">
            <a:noFill/>
            <a:miter lim="800000"/>
            <a:headEnd/>
            <a:tailEnd/>
          </a:ln>
          <a:effectLst/>
        </p:spPr>
        <p:txBody>
          <a:bodyPr>
            <a:spAutoFit/>
          </a:bodyPr>
          <a:lstStyle/>
          <a:p>
            <a:pPr eaLnBrk="0" hangingPunct="0">
              <a:spcBef>
                <a:spcPct val="50000"/>
              </a:spcBef>
              <a:defRPr/>
            </a:pPr>
            <a:r>
              <a:rPr lang="en-US" sz="1600" b="1" dirty="0">
                <a:solidFill>
                  <a:schemeClr val="accent6">
                    <a:lumMod val="75000"/>
                  </a:schemeClr>
                </a:solidFill>
                <a:latin typeface="Arial" charset="0"/>
              </a:rPr>
              <a:t>Situation: </a:t>
            </a:r>
            <a:r>
              <a:rPr lang="en-US" sz="1600" dirty="0">
                <a:latin typeface="Arial" charset="0"/>
              </a:rPr>
              <a:t>Funder requires grantees to include a logic model in funding request; grantees have limited understanding of logic models and are unable to fulfill the funding requirement  </a:t>
            </a:r>
          </a:p>
        </p:txBody>
      </p:sp>
      <p:sp>
        <p:nvSpPr>
          <p:cNvPr id="97313" name="Text Box 33"/>
          <p:cNvSpPr txBox="1">
            <a:spLocks noChangeArrowheads="1"/>
          </p:cNvSpPr>
          <p:nvPr/>
        </p:nvSpPr>
        <p:spPr bwMode="auto">
          <a:xfrm>
            <a:off x="2514600" y="457200"/>
            <a:ext cx="53340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Logic model training workshop </a:t>
            </a:r>
          </a:p>
        </p:txBody>
      </p:sp>
      <p:sp>
        <p:nvSpPr>
          <p:cNvPr id="13316" name="Text Box 3"/>
          <p:cNvSpPr txBox="1">
            <a:spLocks noChangeArrowheads="1"/>
          </p:cNvSpPr>
          <p:nvPr/>
        </p:nvSpPr>
        <p:spPr bwMode="auto">
          <a:xfrm>
            <a:off x="685800" y="2559050"/>
            <a:ext cx="11557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Trainer</a:t>
            </a:r>
          </a:p>
          <a:p>
            <a:pPr>
              <a:spcBef>
                <a:spcPct val="50000"/>
              </a:spcBef>
            </a:pPr>
            <a:r>
              <a:rPr lang="en-US" altLang="en-US" sz="1400"/>
              <a:t>Budget</a:t>
            </a:r>
          </a:p>
          <a:p>
            <a:pPr>
              <a:spcBef>
                <a:spcPct val="50000"/>
              </a:spcBef>
            </a:pPr>
            <a:r>
              <a:rPr lang="en-US" altLang="en-US" sz="1400"/>
              <a:t>Equipment</a:t>
            </a:r>
          </a:p>
          <a:p>
            <a:pPr>
              <a:spcBef>
                <a:spcPct val="50000"/>
              </a:spcBef>
            </a:pPr>
            <a:r>
              <a:rPr lang="en-US" altLang="en-US" sz="1400"/>
              <a:t>Research base</a:t>
            </a:r>
          </a:p>
          <a:p>
            <a:pPr>
              <a:spcBef>
                <a:spcPct val="50000"/>
              </a:spcBef>
            </a:pPr>
            <a:r>
              <a:rPr lang="en-US" altLang="en-US" sz="1400"/>
              <a:t>Training curriculum</a:t>
            </a:r>
          </a:p>
        </p:txBody>
      </p:sp>
      <p:sp>
        <p:nvSpPr>
          <p:cNvPr id="13317" name="Text Box 5"/>
          <p:cNvSpPr txBox="1">
            <a:spLocks noChangeArrowheads="1"/>
          </p:cNvSpPr>
          <p:nvPr/>
        </p:nvSpPr>
        <p:spPr bwMode="auto">
          <a:xfrm>
            <a:off x="1912938" y="2559050"/>
            <a:ext cx="1227137"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3 hour training</a:t>
            </a:r>
          </a:p>
          <a:p>
            <a:pPr>
              <a:spcBef>
                <a:spcPct val="50000"/>
              </a:spcBef>
              <a:buFontTx/>
              <a:buChar char="•"/>
            </a:pPr>
            <a:r>
              <a:rPr lang="en-US" altLang="en-US" sz="1400"/>
              <a:t>Interactive activities</a:t>
            </a:r>
          </a:p>
          <a:p>
            <a:pPr>
              <a:spcBef>
                <a:spcPct val="50000"/>
              </a:spcBef>
              <a:buFontTx/>
              <a:buChar char="•"/>
            </a:pPr>
            <a:r>
              <a:rPr lang="en-US" altLang="en-US" sz="1400"/>
              <a:t>Group work</a:t>
            </a:r>
          </a:p>
          <a:p>
            <a:pPr>
              <a:spcBef>
                <a:spcPct val="50000"/>
              </a:spcBef>
              <a:buFontTx/>
              <a:buChar char="•"/>
            </a:pPr>
            <a:r>
              <a:rPr lang="en-US" altLang="en-US" sz="1400"/>
              <a:t>Practice</a:t>
            </a:r>
          </a:p>
          <a:p>
            <a:pPr>
              <a:spcBef>
                <a:spcPct val="50000"/>
              </a:spcBef>
              <a:buFontTx/>
              <a:buChar char="•"/>
            </a:pPr>
            <a:r>
              <a:rPr lang="en-US" altLang="en-US" sz="1400"/>
              <a:t>Q and A</a:t>
            </a:r>
          </a:p>
        </p:txBody>
      </p:sp>
      <p:sp>
        <p:nvSpPr>
          <p:cNvPr id="13318" name="Text Box 6"/>
          <p:cNvSpPr txBox="1">
            <a:spLocks noChangeArrowheads="1"/>
          </p:cNvSpPr>
          <p:nvPr/>
        </p:nvSpPr>
        <p:spPr bwMode="auto">
          <a:xfrm>
            <a:off x="5378450" y="2270125"/>
            <a:ext cx="2525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endParaRPr lang="en-US" altLang="en-US" sz="2400">
              <a:latin typeface="Times New Roman" panose="02020603050405020304" pitchFamily="18" charset="0"/>
            </a:endParaRPr>
          </a:p>
        </p:txBody>
      </p:sp>
      <p:sp>
        <p:nvSpPr>
          <p:cNvPr id="13319" name="Text Box 8"/>
          <p:cNvSpPr txBox="1">
            <a:spLocks noChangeArrowheads="1"/>
          </p:cNvSpPr>
          <p:nvPr/>
        </p:nvSpPr>
        <p:spPr bwMode="auto">
          <a:xfrm>
            <a:off x="4078288" y="2362200"/>
            <a:ext cx="163671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1800"/>
              </a:spcAft>
            </a:pPr>
            <a:r>
              <a:rPr lang="en-US" altLang="en-US" sz="1400"/>
              <a:t>Increase knowledge of logic models</a:t>
            </a:r>
          </a:p>
          <a:p>
            <a:pPr>
              <a:spcAft>
                <a:spcPts val="1800"/>
              </a:spcAft>
            </a:pPr>
            <a:r>
              <a:rPr lang="en-US" altLang="en-US" sz="1400"/>
              <a:t>Increase ability to create a meaningful logic model of program </a:t>
            </a:r>
          </a:p>
          <a:p>
            <a:pPr>
              <a:spcAft>
                <a:spcPts val="1800"/>
              </a:spcAft>
            </a:pPr>
            <a:r>
              <a:rPr lang="en-US" altLang="en-US" sz="1400"/>
              <a:t>Increase confidence in using logic models</a:t>
            </a:r>
          </a:p>
        </p:txBody>
      </p:sp>
      <p:sp>
        <p:nvSpPr>
          <p:cNvPr id="13320" name="Text Box 9"/>
          <p:cNvSpPr txBox="1">
            <a:spLocks noChangeArrowheads="1"/>
          </p:cNvSpPr>
          <p:nvPr/>
        </p:nvSpPr>
        <p:spPr bwMode="auto">
          <a:xfrm>
            <a:off x="5738813" y="2486025"/>
            <a:ext cx="1660525"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endParaRPr lang="en-US" altLang="en-US" sz="1400"/>
          </a:p>
          <a:p>
            <a:pPr>
              <a:spcBef>
                <a:spcPct val="50000"/>
              </a:spcBef>
            </a:pPr>
            <a:r>
              <a:rPr lang="en-US" altLang="en-US" sz="1400"/>
              <a:t>Use logic models in planning and evaluation – in your own work </a:t>
            </a:r>
          </a:p>
          <a:p>
            <a:pPr>
              <a:spcBef>
                <a:spcPct val="50000"/>
              </a:spcBef>
            </a:pPr>
            <a:endParaRPr lang="en-US" altLang="en-US" sz="1400"/>
          </a:p>
          <a:p>
            <a:pPr>
              <a:spcBef>
                <a:spcPct val="50000"/>
              </a:spcBef>
            </a:pPr>
            <a:r>
              <a:rPr lang="en-US" altLang="en-US" sz="1400"/>
              <a:t>Model quality logic model practice</a:t>
            </a:r>
          </a:p>
          <a:p>
            <a:pPr>
              <a:spcBef>
                <a:spcPct val="50000"/>
              </a:spcBef>
            </a:pPr>
            <a:endParaRPr lang="en-US" altLang="en-US" sz="1400"/>
          </a:p>
        </p:txBody>
      </p:sp>
      <p:sp>
        <p:nvSpPr>
          <p:cNvPr id="13321" name="Text Box 10"/>
          <p:cNvSpPr txBox="1">
            <a:spLocks noChangeArrowheads="1"/>
          </p:cNvSpPr>
          <p:nvPr/>
        </p:nvSpPr>
        <p:spPr bwMode="auto">
          <a:xfrm>
            <a:off x="7399338" y="2774950"/>
            <a:ext cx="1516062"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dirty="0"/>
              <a:t>Improved planning – programs achieve positive results</a:t>
            </a:r>
          </a:p>
          <a:p>
            <a:endParaRPr lang="en-US" altLang="en-US" sz="1400" dirty="0"/>
          </a:p>
          <a:p>
            <a:r>
              <a:rPr lang="en-US" altLang="en-US" sz="1400" dirty="0"/>
              <a:t>Improved evaluation - more credible and useful data</a:t>
            </a:r>
          </a:p>
          <a:p>
            <a:endParaRPr lang="en-US" altLang="en-US" sz="1400" dirty="0"/>
          </a:p>
          <a:p>
            <a:endParaRPr lang="en-US" altLang="en-US" sz="1400" dirty="0"/>
          </a:p>
        </p:txBody>
      </p:sp>
      <p:sp>
        <p:nvSpPr>
          <p:cNvPr id="13322" name="Text Box 11"/>
          <p:cNvSpPr txBox="1">
            <a:spLocks noChangeArrowheads="1"/>
          </p:cNvSpPr>
          <p:nvPr/>
        </p:nvSpPr>
        <p:spPr bwMode="auto">
          <a:xfrm>
            <a:off x="685800" y="19812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a:t>INPUTS</a:t>
            </a:r>
            <a:endParaRPr lang="en-US" altLang="en-US" sz="2000">
              <a:latin typeface="Times New Roman" panose="02020603050405020304" pitchFamily="18" charset="0"/>
            </a:endParaRPr>
          </a:p>
        </p:txBody>
      </p:sp>
      <p:sp>
        <p:nvSpPr>
          <p:cNvPr id="13323" name="Text Box 12"/>
          <p:cNvSpPr txBox="1">
            <a:spLocks noChangeArrowheads="1"/>
          </p:cNvSpPr>
          <p:nvPr/>
        </p:nvSpPr>
        <p:spPr bwMode="auto">
          <a:xfrm>
            <a:off x="1841500" y="1981200"/>
            <a:ext cx="2165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600"/>
              <a:t>OUTPUTS</a:t>
            </a:r>
            <a:endParaRPr lang="en-US" altLang="en-US" sz="2000">
              <a:latin typeface="Times New Roman" panose="02020603050405020304" pitchFamily="18" charset="0"/>
            </a:endParaRPr>
          </a:p>
        </p:txBody>
      </p:sp>
      <p:sp>
        <p:nvSpPr>
          <p:cNvPr id="13324" name="Text Box 13"/>
          <p:cNvSpPr txBox="1">
            <a:spLocks noChangeArrowheads="1"/>
          </p:cNvSpPr>
          <p:nvPr/>
        </p:nvSpPr>
        <p:spPr bwMode="auto">
          <a:xfrm>
            <a:off x="4151313" y="1981200"/>
            <a:ext cx="45481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600"/>
              <a:t>OUTCOMES</a:t>
            </a:r>
            <a:endParaRPr lang="en-US" altLang="en-US" sz="1600">
              <a:latin typeface="Times New Roman" panose="02020603050405020304" pitchFamily="18" charset="0"/>
            </a:endParaRPr>
          </a:p>
        </p:txBody>
      </p:sp>
      <p:sp>
        <p:nvSpPr>
          <p:cNvPr id="13325" name="Line 21"/>
          <p:cNvSpPr>
            <a:spLocks noChangeShapeType="1"/>
          </p:cNvSpPr>
          <p:nvPr/>
        </p:nvSpPr>
        <p:spPr bwMode="auto">
          <a:xfrm flipV="1">
            <a:off x="3717925" y="2703513"/>
            <a:ext cx="360363"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6" name="Line 23"/>
          <p:cNvSpPr>
            <a:spLocks noChangeShapeType="1"/>
          </p:cNvSpPr>
          <p:nvPr/>
        </p:nvSpPr>
        <p:spPr bwMode="auto">
          <a:xfrm>
            <a:off x="4584700" y="4114800"/>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7" name="Line 25"/>
          <p:cNvSpPr>
            <a:spLocks noChangeShapeType="1"/>
          </p:cNvSpPr>
          <p:nvPr/>
        </p:nvSpPr>
        <p:spPr bwMode="auto">
          <a:xfrm>
            <a:off x="6316663" y="3749675"/>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8" name="Line 26"/>
          <p:cNvSpPr>
            <a:spLocks noChangeShapeType="1"/>
          </p:cNvSpPr>
          <p:nvPr/>
        </p:nvSpPr>
        <p:spPr bwMode="auto">
          <a:xfrm>
            <a:off x="7038975" y="4002088"/>
            <a:ext cx="2159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9" name="Line 27"/>
          <p:cNvSpPr>
            <a:spLocks noChangeShapeType="1"/>
          </p:cNvSpPr>
          <p:nvPr/>
        </p:nvSpPr>
        <p:spPr bwMode="auto">
          <a:xfrm flipV="1">
            <a:off x="5499100" y="4038600"/>
            <a:ext cx="215900" cy="4333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0" name="Line 28"/>
          <p:cNvSpPr>
            <a:spLocks noChangeShapeType="1"/>
          </p:cNvSpPr>
          <p:nvPr/>
        </p:nvSpPr>
        <p:spPr bwMode="auto">
          <a:xfrm>
            <a:off x="4511675" y="3060700"/>
            <a:ext cx="0"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1" name="AutoShape 32"/>
          <p:cNvSpPr>
            <a:spLocks noChangeArrowheads="1"/>
          </p:cNvSpPr>
          <p:nvPr/>
        </p:nvSpPr>
        <p:spPr bwMode="auto">
          <a:xfrm>
            <a:off x="4419600" y="5405438"/>
            <a:ext cx="549275" cy="173037"/>
          </a:xfrm>
          <a:prstGeom prst="upArrow">
            <a:avLst>
              <a:gd name="adj1" fmla="val 50000"/>
              <a:gd name="adj2" fmla="val 25000"/>
            </a:avLst>
          </a:prstGeom>
          <a:solidFill>
            <a:srgbClr val="FF0000"/>
          </a:solidFill>
          <a:ln w="9525">
            <a:solidFill>
              <a:schemeClr val="tx1"/>
            </a:solidFill>
            <a:miter lim="800000"/>
            <a:headEnd/>
            <a:tailEnd/>
          </a:ln>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32" name="Oval 34"/>
          <p:cNvSpPr>
            <a:spLocks noChangeArrowheads="1"/>
          </p:cNvSpPr>
          <p:nvPr/>
        </p:nvSpPr>
        <p:spPr bwMode="auto">
          <a:xfrm>
            <a:off x="3140075" y="3117850"/>
            <a:ext cx="793750" cy="93821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400"/>
              <a:t>Grantees</a:t>
            </a:r>
          </a:p>
        </p:txBody>
      </p:sp>
      <p:sp>
        <p:nvSpPr>
          <p:cNvPr id="13333" name="AutoShape 35"/>
          <p:cNvSpPr>
            <a:spLocks/>
          </p:cNvSpPr>
          <p:nvPr/>
        </p:nvSpPr>
        <p:spPr bwMode="auto">
          <a:xfrm>
            <a:off x="2995613" y="2847975"/>
            <a:ext cx="73025" cy="1516063"/>
          </a:xfrm>
          <a:prstGeom prst="rightBrace">
            <a:avLst>
              <a:gd name="adj1" fmla="val 17300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34" name="Text Box 36"/>
          <p:cNvSpPr txBox="1">
            <a:spLocks noChangeArrowheads="1"/>
          </p:cNvSpPr>
          <p:nvPr/>
        </p:nvSpPr>
        <p:spPr bwMode="auto">
          <a:xfrm>
            <a:off x="3914775" y="5649913"/>
            <a:ext cx="1647825" cy="3698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a:t>Accountable here </a:t>
            </a:r>
            <a:r>
              <a:rPr lang="en-US" altLang="en-US"/>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Grp="1" noChangeAspect="1"/>
          </p:cNvGraphicFramePr>
          <p:nvPr>
            <p:ph idx="1"/>
            <p:extLst>
              <p:ext uri="{D42A27DB-BD31-4B8C-83A1-F6EECF244321}">
                <p14:modId xmlns:p14="http://schemas.microsoft.com/office/powerpoint/2010/main" val="142340328"/>
              </p:ext>
            </p:extLst>
          </p:nvPr>
        </p:nvGraphicFramePr>
        <p:xfrm>
          <a:off x="825500" y="352425"/>
          <a:ext cx="8166100" cy="6124575"/>
        </p:xfrm>
        <a:graphic>
          <a:graphicData uri="http://schemas.openxmlformats.org/presentationml/2006/ole">
            <mc:AlternateContent xmlns:mc="http://schemas.openxmlformats.org/markup-compatibility/2006">
              <mc:Choice xmlns:v="urn:schemas-microsoft-com:vml" Requires="v">
                <p:oleObj spid="_x0000_s1049" name="Presentation" r:id="rId4" imgW="4572180" imgH="3428921" progId="PowerPoint.Show.8">
                  <p:embed/>
                </p:oleObj>
              </mc:Choice>
              <mc:Fallback>
                <p:oleObj name="Presentation" r:id="rId4" imgW="4572180" imgH="3428921" progId="PowerPoint.Show.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500" y="352425"/>
                        <a:ext cx="8166100" cy="6124575"/>
                      </a:xfrm>
                      <a:prstGeom prst="rect">
                        <a:avLst/>
                      </a:prstGeom>
                      <a:noFill/>
                      <a:ln>
                        <a:noFill/>
                      </a:ln>
                      <a:effectLs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1447800" y="304800"/>
            <a:ext cx="3733800" cy="1143000"/>
          </a:xfrm>
        </p:spPr>
        <p:txBody>
          <a:bodyPr>
            <a:normAutofit/>
          </a:bodyPr>
          <a:lstStyle/>
          <a:p>
            <a:pPr algn="l" eaLnBrk="1" hangingPunct="1">
              <a:defRPr/>
            </a:pPr>
            <a:r>
              <a:rPr lang="en-US" dirty="0">
                <a:solidFill>
                  <a:schemeClr val="accent6">
                    <a:lumMod val="50000"/>
                  </a:schemeClr>
                </a:solidFill>
              </a:rPr>
              <a:t>Getting started</a:t>
            </a:r>
          </a:p>
        </p:txBody>
      </p:sp>
      <p:sp>
        <p:nvSpPr>
          <p:cNvPr id="23555" name="Rectangle 3"/>
          <p:cNvSpPr>
            <a:spLocks noGrp="1" noChangeArrowheads="1"/>
          </p:cNvSpPr>
          <p:nvPr>
            <p:ph idx="1"/>
          </p:nvPr>
        </p:nvSpPr>
        <p:spPr>
          <a:xfrm>
            <a:off x="1544782" y="897082"/>
            <a:ext cx="6608618" cy="4572000"/>
          </a:xfrm>
        </p:spPr>
        <p:txBody>
          <a:bodyPr>
            <a:normAutofit/>
          </a:bodyPr>
          <a:lstStyle/>
          <a:p>
            <a:pPr>
              <a:buFontTx/>
              <a:buChar char="•"/>
            </a:pPr>
            <a:r>
              <a:rPr lang="en-US" altLang="en-US" sz="2400" dirty="0">
                <a:ea typeface="ＭＳ Ｐゴシック" panose="020B0600070205080204" pitchFamily="34" charset="-128"/>
              </a:rPr>
              <a:t>Determine purpose of logic model</a:t>
            </a:r>
          </a:p>
          <a:p>
            <a:pPr lvl="1">
              <a:buFont typeface="Arial" pitchFamily="34" charset="0"/>
              <a:buChar char="-"/>
            </a:pPr>
            <a:r>
              <a:rPr lang="en-US" altLang="en-US" sz="2400" dirty="0">
                <a:ea typeface="ＭＳ Ｐゴシック" panose="020B0600070205080204" pitchFamily="34" charset="-128"/>
              </a:rPr>
              <a:t>Who will use it?  For what?</a:t>
            </a:r>
          </a:p>
          <a:p>
            <a:pPr>
              <a:buFontTx/>
              <a:buChar char="•"/>
            </a:pPr>
            <a:r>
              <a:rPr lang="en-US" altLang="en-US" sz="2400" dirty="0">
                <a:ea typeface="ＭＳ Ｐゴシック" panose="020B0600070205080204" pitchFamily="34" charset="-128"/>
              </a:rPr>
              <a:t>Involve others   </a:t>
            </a:r>
          </a:p>
          <a:p>
            <a:pPr>
              <a:buFontTx/>
              <a:buChar char="•"/>
            </a:pPr>
            <a:r>
              <a:rPr lang="en-US" altLang="en-US" sz="2400" dirty="0">
                <a:ea typeface="ＭＳ Ｐゴシック" panose="020B0600070205080204" pitchFamily="34" charset="-128"/>
              </a:rPr>
              <a:t>Set boundaries for logic model</a:t>
            </a:r>
          </a:p>
          <a:p>
            <a:pPr>
              <a:buFontTx/>
              <a:buChar char="•"/>
            </a:pPr>
            <a:r>
              <a:rPr lang="en-US" altLang="en-US" sz="2400" dirty="0">
                <a:ea typeface="ＭＳ Ｐゴシック" panose="020B0600070205080204" pitchFamily="34" charset="-128"/>
              </a:rPr>
              <a:t>Understand situation</a:t>
            </a:r>
          </a:p>
          <a:p>
            <a:pPr>
              <a:buFontTx/>
              <a:buChar char="•"/>
            </a:pPr>
            <a:r>
              <a:rPr lang="en-US" altLang="en-US" sz="2400" dirty="0">
                <a:ea typeface="ＭＳ Ｐゴシック" panose="020B0600070205080204" pitchFamily="34" charset="-128"/>
              </a:rPr>
              <a:t>Explore research, knowledge base, what others are doing/have done</a:t>
            </a:r>
          </a:p>
        </p:txBody>
      </p:sp>
    </p:spTree>
    <p:extLst>
      <p:ext uri="{BB962C8B-B14F-4D97-AF65-F5344CB8AC3E}">
        <p14:creationId xmlns:p14="http://schemas.microsoft.com/office/powerpoint/2010/main" val="1458888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etp- graphic_Pic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81400" y="1676400"/>
            <a:ext cx="50895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hought Bubble: Cloud 1"/>
          <p:cNvSpPr/>
          <p:nvPr/>
        </p:nvSpPr>
        <p:spPr>
          <a:xfrm flipH="1">
            <a:off x="1219200" y="1752600"/>
            <a:ext cx="3810000" cy="2057400"/>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39" name="Rectangle 2"/>
          <p:cNvSpPr>
            <a:spLocks noChangeArrowheads="1"/>
          </p:cNvSpPr>
          <p:nvPr/>
        </p:nvSpPr>
        <p:spPr bwMode="auto">
          <a:xfrm>
            <a:off x="0" y="0"/>
            <a:ext cx="5326063"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0" name="Rectangle 4"/>
          <p:cNvSpPr>
            <a:spLocks noChangeArrowheads="1"/>
          </p:cNvSpPr>
          <p:nvPr/>
        </p:nvSpPr>
        <p:spPr bwMode="auto">
          <a:xfrm>
            <a:off x="0" y="4960938"/>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br>
              <a:rPr lang="en-US" altLang="en-US" sz="600">
                <a:latin typeface="Times New Roman" panose="02020603050405020304" pitchFamily="18" charset="0"/>
                <a:cs typeface="Times New Roman" panose="02020603050405020304" pitchFamily="18" charset="0"/>
              </a:rPr>
            </a:br>
            <a:endParaRPr lang="en-US" altLang="en-US" sz="2400">
              <a:latin typeface="Times New Roman" panose="02020603050405020304" pitchFamily="18" charset="0"/>
            </a:endParaRPr>
          </a:p>
        </p:txBody>
      </p:sp>
      <p:sp>
        <p:nvSpPr>
          <p:cNvPr id="158725" name="Text Box 5"/>
          <p:cNvSpPr txBox="1">
            <a:spLocks noChangeArrowheads="1"/>
          </p:cNvSpPr>
          <p:nvPr/>
        </p:nvSpPr>
        <p:spPr bwMode="auto">
          <a:xfrm>
            <a:off x="838200" y="457200"/>
            <a:ext cx="5105400" cy="1066800"/>
          </a:xfrm>
          <a:prstGeom prst="rect">
            <a:avLst/>
          </a:prstGeom>
          <a:noFill/>
          <a:ln w="9525">
            <a:noFill/>
            <a:miter lim="800000"/>
            <a:headEnd/>
            <a:tailEnd/>
          </a:ln>
          <a:effectLst/>
        </p:spPr>
        <p:txBody>
          <a:bodyPr>
            <a:spAutoFit/>
          </a:bodyPr>
          <a:lstStyle/>
          <a:p>
            <a:pPr eaLnBrk="0" hangingPunct="0">
              <a:spcBef>
                <a:spcPct val="50000"/>
              </a:spcBef>
              <a:defRPr/>
            </a:pPr>
            <a:r>
              <a:rPr lang="en-US" sz="3200" dirty="0">
                <a:solidFill>
                  <a:schemeClr val="accent6">
                    <a:lumMod val="75000"/>
                  </a:schemeClr>
                </a:solidFill>
                <a:latin typeface="Arial" charset="0"/>
              </a:rPr>
              <a:t>Connecting outputs to outcomes is a challenge</a:t>
            </a:r>
          </a:p>
        </p:txBody>
      </p:sp>
      <p:sp>
        <p:nvSpPr>
          <p:cNvPr id="14342" name="Text Box 6"/>
          <p:cNvSpPr txBox="1">
            <a:spLocks noChangeArrowheads="1"/>
          </p:cNvSpPr>
          <p:nvPr/>
        </p:nvSpPr>
        <p:spPr bwMode="auto">
          <a:xfrm>
            <a:off x="1485900" y="2143125"/>
            <a:ext cx="3276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2400" dirty="0"/>
              <a:t>“</a:t>
            </a:r>
            <a:r>
              <a:rPr lang="en-US" altLang="en-US" sz="2400" i="1" dirty="0"/>
              <a:t>I think you might want be more explicit here 	in Step Two.”</a:t>
            </a:r>
            <a:endParaRPr lang="en-US" alt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762000" y="2782888"/>
            <a:ext cx="1285875" cy="400050"/>
          </a:xfrm>
          <a:prstGeom prst="rect">
            <a:avLst/>
          </a:prstGeom>
          <a:solidFill>
            <a:srgbClr val="FFCC66"/>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solidFill>
                  <a:srgbClr val="0000FF"/>
                </a:solidFill>
              </a:rPr>
              <a:t>INPUTS</a:t>
            </a:r>
            <a:endParaRPr lang="en-US" altLang="en-US" sz="2000">
              <a:latin typeface="Times New Roman" panose="02020603050405020304" pitchFamily="18" charset="0"/>
            </a:endParaRPr>
          </a:p>
        </p:txBody>
      </p:sp>
      <p:sp>
        <p:nvSpPr>
          <p:cNvPr id="15365" name="Text Box 5"/>
          <p:cNvSpPr txBox="1">
            <a:spLocks noChangeArrowheads="1"/>
          </p:cNvSpPr>
          <p:nvPr/>
        </p:nvSpPr>
        <p:spPr bwMode="auto">
          <a:xfrm>
            <a:off x="833438" y="3440113"/>
            <a:ext cx="1214437" cy="8461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nchor="ctr" anchorCtr="1">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Program investments</a:t>
            </a:r>
          </a:p>
        </p:txBody>
      </p:sp>
      <p:sp>
        <p:nvSpPr>
          <p:cNvPr id="15366" name="Text Box 6"/>
          <p:cNvSpPr txBox="1">
            <a:spLocks noChangeArrowheads="1"/>
          </p:cNvSpPr>
          <p:nvPr/>
        </p:nvSpPr>
        <p:spPr bwMode="auto">
          <a:xfrm>
            <a:off x="2478088" y="3440113"/>
            <a:ext cx="1000125"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Activities</a:t>
            </a:r>
          </a:p>
          <a:p>
            <a:pPr>
              <a:spcBef>
                <a:spcPct val="50000"/>
              </a:spcBef>
            </a:pPr>
            <a:endParaRPr lang="en-US" altLang="en-US" sz="1400"/>
          </a:p>
        </p:txBody>
      </p:sp>
      <p:sp>
        <p:nvSpPr>
          <p:cNvPr id="15367" name="Text Box 7"/>
          <p:cNvSpPr txBox="1">
            <a:spLocks noChangeArrowheads="1"/>
          </p:cNvSpPr>
          <p:nvPr/>
        </p:nvSpPr>
        <p:spPr bwMode="auto">
          <a:xfrm>
            <a:off x="3763963" y="3440113"/>
            <a:ext cx="1287462"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Participation</a:t>
            </a:r>
          </a:p>
          <a:p>
            <a:pPr>
              <a:spcBef>
                <a:spcPct val="50000"/>
              </a:spcBef>
            </a:pPr>
            <a:endParaRPr lang="en-US" altLang="en-US" sz="1400"/>
          </a:p>
        </p:txBody>
      </p:sp>
      <p:sp>
        <p:nvSpPr>
          <p:cNvPr id="15368" name="Text Box 8"/>
          <p:cNvSpPr txBox="1">
            <a:spLocks noChangeArrowheads="1"/>
          </p:cNvSpPr>
          <p:nvPr/>
        </p:nvSpPr>
        <p:spPr bwMode="auto">
          <a:xfrm>
            <a:off x="5480050" y="3440113"/>
            <a:ext cx="928688"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Short</a:t>
            </a:r>
          </a:p>
          <a:p>
            <a:pPr>
              <a:spcBef>
                <a:spcPct val="50000"/>
              </a:spcBef>
            </a:pPr>
            <a:endParaRPr lang="en-US" altLang="en-US" sz="1400"/>
          </a:p>
        </p:txBody>
      </p:sp>
      <p:sp>
        <p:nvSpPr>
          <p:cNvPr id="15369" name="Text Box 9"/>
          <p:cNvSpPr txBox="1">
            <a:spLocks noChangeArrowheads="1"/>
          </p:cNvSpPr>
          <p:nvPr/>
        </p:nvSpPr>
        <p:spPr bwMode="auto">
          <a:xfrm>
            <a:off x="6694488" y="3440113"/>
            <a:ext cx="930275" cy="960437"/>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endParaRPr lang="en-US" altLang="en-US" sz="1400"/>
          </a:p>
          <a:p>
            <a:pPr algn="ctr">
              <a:spcBef>
                <a:spcPct val="50000"/>
              </a:spcBef>
            </a:pPr>
            <a:r>
              <a:rPr lang="en-US" altLang="en-US" sz="1400"/>
              <a:t>Medium</a:t>
            </a:r>
          </a:p>
          <a:p>
            <a:pPr>
              <a:spcBef>
                <a:spcPct val="50000"/>
              </a:spcBef>
            </a:pPr>
            <a:endParaRPr lang="en-US" altLang="en-US" sz="1400"/>
          </a:p>
        </p:txBody>
      </p:sp>
      <p:sp>
        <p:nvSpPr>
          <p:cNvPr id="15370" name="Text Box 10"/>
          <p:cNvSpPr txBox="1">
            <a:spLocks noChangeArrowheads="1"/>
          </p:cNvSpPr>
          <p:nvPr/>
        </p:nvSpPr>
        <p:spPr bwMode="auto">
          <a:xfrm>
            <a:off x="976313" y="4679950"/>
            <a:ext cx="928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What we invest</a:t>
            </a:r>
            <a:endParaRPr lang="en-US" altLang="en-US" sz="1400">
              <a:latin typeface="Times New Roman" panose="02020603050405020304" pitchFamily="18" charset="0"/>
            </a:endParaRPr>
          </a:p>
        </p:txBody>
      </p:sp>
      <p:sp>
        <p:nvSpPr>
          <p:cNvPr id="15374" name="Text Box 15"/>
          <p:cNvSpPr txBox="1">
            <a:spLocks noChangeArrowheads="1"/>
          </p:cNvSpPr>
          <p:nvPr/>
        </p:nvSpPr>
        <p:spPr bwMode="auto">
          <a:xfrm>
            <a:off x="7910513" y="3459163"/>
            <a:ext cx="928687" cy="873125"/>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Long-term</a:t>
            </a:r>
          </a:p>
          <a:p>
            <a:pPr algn="ctr">
              <a:spcBef>
                <a:spcPct val="50000"/>
              </a:spcBef>
            </a:pPr>
            <a:endParaRPr lang="en-US" altLang="en-US" sz="1400"/>
          </a:p>
        </p:txBody>
      </p:sp>
      <p:sp>
        <p:nvSpPr>
          <p:cNvPr id="15375" name="AutoShape 17"/>
          <p:cNvSpPr>
            <a:spLocks noChangeArrowheads="1"/>
          </p:cNvSpPr>
          <p:nvPr/>
        </p:nvSpPr>
        <p:spPr bwMode="auto">
          <a:xfrm>
            <a:off x="1835151" y="2449513"/>
            <a:ext cx="1071562" cy="917575"/>
          </a:xfrm>
          <a:prstGeom prst="curvedDownArrow">
            <a:avLst>
              <a:gd name="adj1" fmla="val 29274"/>
              <a:gd name="adj2" fmla="val 58548"/>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6" name="AutoShape 18"/>
          <p:cNvSpPr>
            <a:spLocks noChangeArrowheads="1"/>
          </p:cNvSpPr>
          <p:nvPr/>
        </p:nvSpPr>
        <p:spPr bwMode="auto">
          <a:xfrm>
            <a:off x="4335463" y="4316413"/>
            <a:ext cx="1501775" cy="655637"/>
          </a:xfrm>
          <a:prstGeom prst="curvedUpArrow">
            <a:avLst>
              <a:gd name="adj1" fmla="val 46755"/>
              <a:gd name="adj2" fmla="val 93521"/>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7" name="AutoShape 19"/>
          <p:cNvSpPr>
            <a:spLocks noChangeArrowheads="1"/>
          </p:cNvSpPr>
          <p:nvPr/>
        </p:nvSpPr>
        <p:spPr bwMode="auto">
          <a:xfrm>
            <a:off x="5837238" y="2563813"/>
            <a:ext cx="1428750" cy="803275"/>
          </a:xfrm>
          <a:prstGeom prst="curvedDownArrow">
            <a:avLst>
              <a:gd name="adj1" fmla="val 36306"/>
              <a:gd name="adj2" fmla="val 72620"/>
              <a:gd name="adj3" fmla="val 33333"/>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8" name="AutoShape 20"/>
          <p:cNvSpPr>
            <a:spLocks noChangeArrowheads="1"/>
          </p:cNvSpPr>
          <p:nvPr/>
        </p:nvSpPr>
        <p:spPr bwMode="auto">
          <a:xfrm rot="10800000">
            <a:off x="2620963" y="4460875"/>
            <a:ext cx="4859337" cy="949325"/>
          </a:xfrm>
          <a:prstGeom prst="curvedDownArrow">
            <a:avLst>
              <a:gd name="adj1" fmla="val 67041"/>
              <a:gd name="adj2" fmla="val 112873"/>
              <a:gd name="adj3" fmla="val 62500"/>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9" name="AutoShape 21"/>
          <p:cNvSpPr>
            <a:spLocks noChangeArrowheads="1"/>
          </p:cNvSpPr>
          <p:nvPr/>
        </p:nvSpPr>
        <p:spPr bwMode="auto">
          <a:xfrm>
            <a:off x="2906713" y="1828800"/>
            <a:ext cx="4860925" cy="1538288"/>
          </a:xfrm>
          <a:prstGeom prst="curvedDownArrow">
            <a:avLst>
              <a:gd name="adj1" fmla="val 67175"/>
              <a:gd name="adj2" fmla="val 113099"/>
              <a:gd name="adj3" fmla="val 62500"/>
            </a:avLst>
          </a:prstGeom>
          <a:solidFill>
            <a:srgbClr val="FFFF00"/>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9767" name="Text Box 23"/>
          <p:cNvSpPr txBox="1">
            <a:spLocks noChangeArrowheads="1"/>
          </p:cNvSpPr>
          <p:nvPr/>
        </p:nvSpPr>
        <p:spPr bwMode="auto">
          <a:xfrm>
            <a:off x="4038600" y="457200"/>
            <a:ext cx="4343400" cy="579438"/>
          </a:xfrm>
          <a:prstGeom prst="rect">
            <a:avLst/>
          </a:prstGeom>
          <a:noFill/>
          <a:ln w="9525">
            <a:noFill/>
            <a:miter lim="800000"/>
            <a:headEnd/>
            <a:tailEnd/>
          </a:ln>
          <a:effectLst/>
        </p:spPr>
        <p:txBody>
          <a:bodyPr>
            <a:spAutoFit/>
          </a:bodyPr>
          <a:lstStyle/>
          <a:p>
            <a:pPr>
              <a:spcBef>
                <a:spcPct val="50000"/>
              </a:spcBef>
              <a:defRPr/>
            </a:pPr>
            <a:r>
              <a:rPr lang="en-US" sz="2000" b="1" dirty="0">
                <a:solidFill>
                  <a:srgbClr val="009999"/>
                </a:solidFill>
                <a:latin typeface="Arial" charset="0"/>
              </a:rPr>
              <a:t> </a:t>
            </a:r>
            <a:r>
              <a:rPr lang="en-US" sz="3200" dirty="0">
                <a:solidFill>
                  <a:schemeClr val="accent6">
                    <a:lumMod val="75000"/>
                  </a:schemeClr>
                </a:solidFill>
                <a:latin typeface="Arial" charset="0"/>
              </a:rPr>
              <a:t>Programs aren’t linear</a:t>
            </a:r>
          </a:p>
        </p:txBody>
      </p:sp>
      <p:sp>
        <p:nvSpPr>
          <p:cNvPr id="15381" name="Text Box 25"/>
          <p:cNvSpPr txBox="1">
            <a:spLocks noChangeArrowheads="1"/>
          </p:cNvSpPr>
          <p:nvPr/>
        </p:nvSpPr>
        <p:spPr bwMode="auto">
          <a:xfrm>
            <a:off x="914400" y="1219200"/>
            <a:ext cx="72390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a:solidFill>
                  <a:srgbClr val="009999"/>
                </a:solidFill>
              </a:rPr>
              <a:t>Feedback loops and multi-dimensions</a:t>
            </a:r>
          </a:p>
          <a:p>
            <a:pPr eaLnBrk="1" hangingPunct="1">
              <a:spcBef>
                <a:spcPct val="50000"/>
              </a:spcBef>
            </a:pPr>
            <a:endParaRPr lang="en-US" altLang="en-US"/>
          </a:p>
        </p:txBody>
      </p:sp>
      <p:sp>
        <p:nvSpPr>
          <p:cNvPr id="15364" name="Text Box 4"/>
          <p:cNvSpPr txBox="1">
            <a:spLocks noChangeArrowheads="1"/>
          </p:cNvSpPr>
          <p:nvPr/>
        </p:nvSpPr>
        <p:spPr bwMode="auto">
          <a:xfrm>
            <a:off x="5480050" y="2782888"/>
            <a:ext cx="3359150" cy="400050"/>
          </a:xfrm>
          <a:prstGeom prst="rect">
            <a:avLst/>
          </a:prstGeom>
          <a:solidFill>
            <a:srgbClr val="FF7C8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dirty="0">
                <a:solidFill>
                  <a:srgbClr val="0000FF"/>
                </a:solidFill>
              </a:rPr>
              <a:t>OUTCOMES</a:t>
            </a:r>
            <a:endParaRPr lang="en-US" altLang="en-US" sz="2000" dirty="0">
              <a:solidFill>
                <a:srgbClr val="0000FF"/>
              </a:solidFill>
              <a:latin typeface="Times New Roman" panose="02020603050405020304" pitchFamily="18" charset="0"/>
            </a:endParaRPr>
          </a:p>
        </p:txBody>
      </p:sp>
      <p:sp>
        <p:nvSpPr>
          <p:cNvPr id="15371" name="Text Box 11"/>
          <p:cNvSpPr txBox="1">
            <a:spLocks noChangeArrowheads="1"/>
          </p:cNvSpPr>
          <p:nvPr/>
        </p:nvSpPr>
        <p:spPr bwMode="auto">
          <a:xfrm>
            <a:off x="2406650" y="4679950"/>
            <a:ext cx="928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a:t>What we do</a:t>
            </a:r>
          </a:p>
        </p:txBody>
      </p:sp>
      <p:sp>
        <p:nvSpPr>
          <p:cNvPr id="15372" name="Text Box 12"/>
          <p:cNvSpPr txBox="1">
            <a:spLocks noChangeArrowheads="1"/>
          </p:cNvSpPr>
          <p:nvPr/>
        </p:nvSpPr>
        <p:spPr bwMode="auto">
          <a:xfrm>
            <a:off x="3906838" y="4679950"/>
            <a:ext cx="9302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dirty="0"/>
              <a:t>Who we reach</a:t>
            </a:r>
          </a:p>
        </p:txBody>
      </p:sp>
      <p:sp>
        <p:nvSpPr>
          <p:cNvPr id="15373" name="Text Box 13"/>
          <p:cNvSpPr txBox="1">
            <a:spLocks noChangeArrowheads="1"/>
          </p:cNvSpPr>
          <p:nvPr/>
        </p:nvSpPr>
        <p:spPr bwMode="auto">
          <a:xfrm>
            <a:off x="5480050" y="4752975"/>
            <a:ext cx="3359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1400" dirty="0"/>
              <a:t>What results</a:t>
            </a:r>
          </a:p>
        </p:txBody>
      </p:sp>
      <p:sp>
        <p:nvSpPr>
          <p:cNvPr id="15363" name="Text Box 3"/>
          <p:cNvSpPr txBox="1">
            <a:spLocks noChangeArrowheads="1"/>
          </p:cNvSpPr>
          <p:nvPr/>
        </p:nvSpPr>
        <p:spPr bwMode="auto">
          <a:xfrm>
            <a:off x="2478088" y="2782888"/>
            <a:ext cx="2573337" cy="400050"/>
          </a:xfrm>
          <a:prstGeom prst="rect">
            <a:avLst/>
          </a:prstGeom>
          <a:solidFill>
            <a:srgbClr val="00CC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solidFill>
                  <a:srgbClr val="0000FF"/>
                </a:solidFill>
              </a:rPr>
              <a:t>OUTPUTS</a:t>
            </a:r>
            <a:endParaRPr lang="en-US" altLang="en-US" sz="2000">
              <a:solidFill>
                <a:srgbClr val="0000FF"/>
              </a:solidFill>
              <a:latin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an Outcome??</a:t>
            </a:r>
            <a:br>
              <a:rPr lang="en-US" dirty="0"/>
            </a:br>
            <a:br>
              <a:rPr lang="en-US" dirty="0"/>
            </a:b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682501364"/>
              </p:ext>
            </p:extLst>
          </p:nvPr>
        </p:nvGraphicFramePr>
        <p:xfrm>
          <a:off x="1447800" y="1676877"/>
          <a:ext cx="6488429" cy="3505200"/>
        </p:xfrm>
        <a:graphic>
          <a:graphicData uri="http://schemas.openxmlformats.org/drawingml/2006/table">
            <a:tbl>
              <a:tblPr firstRow="1" firstCol="1" bandRow="1">
                <a:tableStyleId>{5C22544A-7EE6-4342-B048-85BDC9FD1C3A}</a:tableStyleId>
              </a:tblPr>
              <a:tblGrid>
                <a:gridCol w="1599121">
                  <a:extLst>
                    <a:ext uri="{9D8B030D-6E8A-4147-A177-3AD203B41FA5}">
                      <a16:colId xmlns:a16="http://schemas.microsoft.com/office/drawing/2014/main" val="20000"/>
                    </a:ext>
                  </a:extLst>
                </a:gridCol>
                <a:gridCol w="4889308">
                  <a:extLst>
                    <a:ext uri="{9D8B030D-6E8A-4147-A177-3AD203B41FA5}">
                      <a16:colId xmlns:a16="http://schemas.microsoft.com/office/drawing/2014/main" val="20001"/>
                    </a:ext>
                  </a:extLst>
                </a:gridCol>
              </a:tblGrid>
              <a:tr h="3505200">
                <a:tc>
                  <a:txBody>
                    <a:bodyPr/>
                    <a:lstStyle/>
                    <a:p>
                      <a:pPr marL="0" marR="0">
                        <a:spcBef>
                          <a:spcPts val="0"/>
                        </a:spcBef>
                        <a:spcAft>
                          <a:spcPts val="0"/>
                        </a:spcAft>
                      </a:pPr>
                      <a:r>
                        <a:rPr lang="en-US" sz="2400" dirty="0">
                          <a:effectLst/>
                        </a:rPr>
                        <a:t>Outcome: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400" dirty="0">
                          <a:effectLst/>
                        </a:rPr>
                        <a:t>A product. A result of an activity.</a:t>
                      </a:r>
                    </a:p>
                    <a:p>
                      <a:pPr marL="0" marR="0">
                        <a:spcBef>
                          <a:spcPts val="0"/>
                        </a:spcBef>
                        <a:spcAft>
                          <a:spcPts val="0"/>
                        </a:spcAft>
                      </a:pPr>
                      <a:r>
                        <a:rPr lang="en-US" sz="2400" dirty="0">
                          <a:effectLst/>
                        </a:rPr>
                        <a:t> </a:t>
                      </a:r>
                    </a:p>
                    <a:p>
                      <a:pPr marL="0" marR="0">
                        <a:spcBef>
                          <a:spcPts val="0"/>
                        </a:spcBef>
                        <a:spcAft>
                          <a:spcPts val="0"/>
                        </a:spcAft>
                      </a:pPr>
                      <a:r>
                        <a:rPr lang="en-US" sz="2400" dirty="0">
                          <a:effectLst/>
                        </a:rPr>
                        <a:t>Ex:</a:t>
                      </a:r>
                    </a:p>
                    <a:p>
                      <a:pPr marL="0" marR="0">
                        <a:spcBef>
                          <a:spcPts val="0"/>
                        </a:spcBef>
                        <a:spcAft>
                          <a:spcPts val="0"/>
                        </a:spcAft>
                      </a:pPr>
                      <a:r>
                        <a:rPr lang="en-US" sz="2400" dirty="0">
                          <a:effectLst/>
                        </a:rPr>
                        <a:t>Desired Outcome might be</a:t>
                      </a:r>
                    </a:p>
                    <a:p>
                      <a:pPr marL="0" marR="0">
                        <a:spcBef>
                          <a:spcPts val="0"/>
                        </a:spcBef>
                        <a:spcAft>
                          <a:spcPts val="0"/>
                        </a:spcAft>
                      </a:pPr>
                      <a:endParaRPr lang="en-US" sz="2400" dirty="0">
                        <a:effectLst/>
                      </a:endParaRPr>
                    </a:p>
                    <a:p>
                      <a:pPr marL="0" marR="0">
                        <a:spcBef>
                          <a:spcPts val="0"/>
                        </a:spcBef>
                        <a:spcAft>
                          <a:spcPts val="0"/>
                        </a:spcAft>
                      </a:pPr>
                      <a:r>
                        <a:rPr lang="en-US" sz="2400" dirty="0">
                          <a:effectLst/>
                        </a:rPr>
                        <a:t>“Pre-school children will experience joy as they create art.”</a:t>
                      </a:r>
                    </a:p>
                    <a:p>
                      <a:pPr marL="0" marR="0">
                        <a:spcBef>
                          <a:spcPts val="0"/>
                        </a:spcBef>
                        <a:spcAft>
                          <a:spcPts val="0"/>
                        </a:spcAft>
                      </a:pPr>
                      <a:r>
                        <a:rPr lang="en-US"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bl>
          </a:graphicData>
        </a:graphic>
      </p:graphicFrame>
      <p:sp>
        <p:nvSpPr>
          <p:cNvPr id="6" name="Rectangle 2"/>
          <p:cNvSpPr>
            <a:spLocks noChangeArrowheads="1"/>
          </p:cNvSpPr>
          <p:nvPr/>
        </p:nvSpPr>
        <p:spPr bwMode="auto">
          <a:xfrm>
            <a:off x="609758" y="167687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04810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060451" y="-75405"/>
            <a:ext cx="3865562" cy="1143000"/>
          </a:xfrm>
        </p:spPr>
        <p:txBody>
          <a:bodyPr>
            <a:normAutofit fontScale="90000"/>
          </a:bodyPr>
          <a:lstStyle/>
          <a:p>
            <a:pPr algn="l" eaLnBrk="1" hangingPunct="1">
              <a:defRPr/>
            </a:pPr>
            <a:r>
              <a:rPr lang="en-US" dirty="0"/>
              <a:t> </a:t>
            </a:r>
            <a:r>
              <a:rPr lang="en-US" dirty="0">
                <a:solidFill>
                  <a:schemeClr val="accent6">
                    <a:lumMod val="75000"/>
                  </a:schemeClr>
                </a:solidFill>
              </a:rPr>
              <a:t>Chain of outcomes</a:t>
            </a:r>
          </a:p>
        </p:txBody>
      </p:sp>
      <p:grpSp>
        <p:nvGrpSpPr>
          <p:cNvPr id="16387" name="Group 3"/>
          <p:cNvGrpSpPr>
            <a:grpSpLocks/>
          </p:cNvGrpSpPr>
          <p:nvPr/>
        </p:nvGrpSpPr>
        <p:grpSpPr bwMode="auto">
          <a:xfrm>
            <a:off x="1216025" y="1143000"/>
            <a:ext cx="7546975" cy="4860925"/>
            <a:chOff x="679" y="1104"/>
            <a:chExt cx="4754" cy="3062"/>
          </a:xfrm>
        </p:grpSpPr>
        <p:sp>
          <p:nvSpPr>
            <p:cNvPr id="16389" name="Rectangle 4"/>
            <p:cNvSpPr>
              <a:spLocks noChangeArrowheads="1"/>
            </p:cNvSpPr>
            <p:nvPr/>
          </p:nvSpPr>
          <p:spPr bwMode="auto">
            <a:xfrm>
              <a:off x="679" y="1104"/>
              <a:ext cx="53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dirty="0">
                  <a:solidFill>
                    <a:srgbClr val="000000"/>
                  </a:solidFill>
                </a:rPr>
                <a:t>SHORT</a:t>
              </a:r>
              <a:endParaRPr lang="en-US" altLang="en-US" sz="2400" dirty="0"/>
            </a:p>
          </p:txBody>
        </p:sp>
        <p:sp>
          <p:nvSpPr>
            <p:cNvPr id="16390" name="Rectangle 5"/>
            <p:cNvSpPr>
              <a:spLocks noChangeArrowheads="1"/>
            </p:cNvSpPr>
            <p:nvPr/>
          </p:nvSpPr>
          <p:spPr bwMode="auto">
            <a:xfrm>
              <a:off x="2194" y="1104"/>
              <a:ext cx="617"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a:solidFill>
                    <a:srgbClr val="000000"/>
                  </a:solidFill>
                </a:rPr>
                <a:t>MEDIUM</a:t>
              </a:r>
              <a:endParaRPr lang="en-US" altLang="en-US" sz="2400"/>
            </a:p>
          </p:txBody>
        </p:sp>
        <p:sp>
          <p:nvSpPr>
            <p:cNvPr id="16391" name="Rectangle 6"/>
            <p:cNvSpPr>
              <a:spLocks noChangeArrowheads="1"/>
            </p:cNvSpPr>
            <p:nvPr/>
          </p:nvSpPr>
          <p:spPr bwMode="auto">
            <a:xfrm>
              <a:off x="3802" y="1104"/>
              <a:ext cx="92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900" b="1">
                  <a:solidFill>
                    <a:srgbClr val="000000"/>
                  </a:solidFill>
                </a:rPr>
                <a:t>LONG-TERM</a:t>
              </a:r>
              <a:endParaRPr lang="en-US" altLang="en-US" sz="2400"/>
            </a:p>
          </p:txBody>
        </p:sp>
        <p:sp>
          <p:nvSpPr>
            <p:cNvPr id="16392" name="Rectangle 7"/>
            <p:cNvSpPr>
              <a:spLocks noChangeArrowheads="1"/>
            </p:cNvSpPr>
            <p:nvPr/>
          </p:nvSpPr>
          <p:spPr bwMode="auto">
            <a:xfrm>
              <a:off x="679" y="1387"/>
              <a:ext cx="101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Seniors increase</a:t>
              </a:r>
              <a:endParaRPr lang="en-US" altLang="en-US" sz="2400"/>
            </a:p>
          </p:txBody>
        </p:sp>
        <p:sp>
          <p:nvSpPr>
            <p:cNvPr id="16393" name="Rectangle 8"/>
            <p:cNvSpPr>
              <a:spLocks noChangeArrowheads="1"/>
            </p:cNvSpPr>
            <p:nvPr/>
          </p:nvSpPr>
          <p:spPr bwMode="auto">
            <a:xfrm>
              <a:off x="679" y="1551"/>
              <a:ext cx="114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knowledge of food </a:t>
              </a:r>
              <a:endParaRPr lang="en-US" altLang="en-US" sz="2400"/>
            </a:p>
          </p:txBody>
        </p:sp>
        <p:sp>
          <p:nvSpPr>
            <p:cNvPr id="16394" name="Rectangle 9"/>
            <p:cNvSpPr>
              <a:spLocks noChangeArrowheads="1"/>
            </p:cNvSpPr>
            <p:nvPr/>
          </p:nvSpPr>
          <p:spPr bwMode="auto">
            <a:xfrm>
              <a:off x="679" y="1715"/>
              <a:ext cx="116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contamination risks</a:t>
              </a:r>
              <a:endParaRPr lang="en-US" altLang="en-US" sz="2400"/>
            </a:p>
          </p:txBody>
        </p:sp>
        <p:sp>
          <p:nvSpPr>
            <p:cNvPr id="16395" name="Rectangle 10"/>
            <p:cNvSpPr>
              <a:spLocks noChangeArrowheads="1"/>
            </p:cNvSpPr>
            <p:nvPr/>
          </p:nvSpPr>
          <p:spPr bwMode="auto">
            <a:xfrm>
              <a:off x="2194" y="1387"/>
              <a:ext cx="1448" cy="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Practice safe cooling of </a:t>
              </a:r>
            </a:p>
            <a:p>
              <a:r>
                <a:rPr lang="en-US" altLang="en-US" sz="1700">
                  <a:solidFill>
                    <a:srgbClr val="000000"/>
                  </a:solidFill>
                </a:rPr>
                <a:t>food; food preparation </a:t>
              </a:r>
            </a:p>
            <a:p>
              <a:r>
                <a:rPr lang="en-US" altLang="en-US" sz="1700">
                  <a:solidFill>
                    <a:srgbClr val="000000"/>
                  </a:solidFill>
                </a:rPr>
                <a:t>guidelines</a:t>
              </a:r>
              <a:endParaRPr lang="en-US" altLang="en-US" sz="2400"/>
            </a:p>
          </p:txBody>
        </p:sp>
        <p:sp>
          <p:nvSpPr>
            <p:cNvPr id="16396" name="Rectangle 11"/>
            <p:cNvSpPr>
              <a:spLocks noChangeArrowheads="1"/>
            </p:cNvSpPr>
            <p:nvPr/>
          </p:nvSpPr>
          <p:spPr bwMode="auto">
            <a:xfrm>
              <a:off x="3802" y="1387"/>
              <a:ext cx="163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Lowered incidence of food </a:t>
              </a:r>
            </a:p>
            <a:p>
              <a:r>
                <a:rPr lang="en-US" altLang="en-US" sz="1700">
                  <a:solidFill>
                    <a:srgbClr val="000000"/>
                  </a:solidFill>
                </a:rPr>
                <a:t>borne illness </a:t>
              </a:r>
              <a:endParaRPr lang="en-US" altLang="en-US" sz="2400"/>
            </a:p>
          </p:txBody>
        </p:sp>
        <p:sp>
          <p:nvSpPr>
            <p:cNvPr id="16397" name="Rectangle 12"/>
            <p:cNvSpPr>
              <a:spLocks noChangeArrowheads="1"/>
            </p:cNvSpPr>
            <p:nvPr/>
          </p:nvSpPr>
          <p:spPr bwMode="auto">
            <a:xfrm>
              <a:off x="679" y="1993"/>
              <a:ext cx="126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Participants increase</a:t>
              </a:r>
              <a:endParaRPr lang="en-US" altLang="en-US" sz="2400"/>
            </a:p>
          </p:txBody>
        </p:sp>
        <p:sp>
          <p:nvSpPr>
            <p:cNvPr id="16398" name="Rectangle 13"/>
            <p:cNvSpPr>
              <a:spLocks noChangeArrowheads="1"/>
            </p:cNvSpPr>
            <p:nvPr/>
          </p:nvSpPr>
          <p:spPr bwMode="auto">
            <a:xfrm>
              <a:off x="679" y="2157"/>
              <a:ext cx="13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knowledge and skills in</a:t>
              </a:r>
              <a:endParaRPr lang="en-US" altLang="en-US" sz="2400"/>
            </a:p>
          </p:txBody>
        </p:sp>
        <p:sp>
          <p:nvSpPr>
            <p:cNvPr id="16399" name="Rectangle 14"/>
            <p:cNvSpPr>
              <a:spLocks noChangeArrowheads="1"/>
            </p:cNvSpPr>
            <p:nvPr/>
          </p:nvSpPr>
          <p:spPr bwMode="auto">
            <a:xfrm>
              <a:off x="679" y="2321"/>
              <a:ext cx="1334"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financial management</a:t>
              </a:r>
              <a:endParaRPr lang="en-US" altLang="en-US" sz="2400"/>
            </a:p>
          </p:txBody>
        </p:sp>
        <p:sp>
          <p:nvSpPr>
            <p:cNvPr id="16400" name="Rectangle 15"/>
            <p:cNvSpPr>
              <a:spLocks noChangeArrowheads="1"/>
            </p:cNvSpPr>
            <p:nvPr/>
          </p:nvSpPr>
          <p:spPr bwMode="auto">
            <a:xfrm>
              <a:off x="2194" y="1993"/>
              <a:ext cx="149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Establish financial goals,</a:t>
              </a:r>
              <a:endParaRPr lang="en-US" altLang="en-US" sz="2400"/>
            </a:p>
          </p:txBody>
        </p:sp>
        <p:sp>
          <p:nvSpPr>
            <p:cNvPr id="16401" name="Rectangle 16"/>
            <p:cNvSpPr>
              <a:spLocks noChangeArrowheads="1"/>
            </p:cNvSpPr>
            <p:nvPr/>
          </p:nvSpPr>
          <p:spPr bwMode="auto">
            <a:xfrm>
              <a:off x="2194" y="2157"/>
              <a:ext cx="110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use spending plan</a:t>
              </a:r>
              <a:endParaRPr lang="en-US" altLang="en-US" sz="2400"/>
            </a:p>
          </p:txBody>
        </p:sp>
        <p:sp>
          <p:nvSpPr>
            <p:cNvPr id="16402" name="Rectangle 17"/>
            <p:cNvSpPr>
              <a:spLocks noChangeArrowheads="1"/>
            </p:cNvSpPr>
            <p:nvPr/>
          </p:nvSpPr>
          <p:spPr bwMode="auto">
            <a:xfrm>
              <a:off x="3802" y="1993"/>
              <a:ext cx="111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Reduced debt and</a:t>
              </a:r>
              <a:endParaRPr lang="en-US" altLang="en-US" sz="2400"/>
            </a:p>
          </p:txBody>
        </p:sp>
        <p:sp>
          <p:nvSpPr>
            <p:cNvPr id="16403" name="Rectangle 18"/>
            <p:cNvSpPr>
              <a:spLocks noChangeArrowheads="1"/>
            </p:cNvSpPr>
            <p:nvPr/>
          </p:nvSpPr>
          <p:spPr bwMode="auto">
            <a:xfrm>
              <a:off x="3802" y="2157"/>
              <a:ext cx="1091"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increased savings</a:t>
              </a:r>
              <a:endParaRPr lang="en-US" altLang="en-US" sz="2400"/>
            </a:p>
          </p:txBody>
        </p:sp>
        <p:sp>
          <p:nvSpPr>
            <p:cNvPr id="16404" name="Rectangle 19"/>
            <p:cNvSpPr>
              <a:spLocks noChangeArrowheads="1"/>
            </p:cNvSpPr>
            <p:nvPr/>
          </p:nvSpPr>
          <p:spPr bwMode="auto">
            <a:xfrm>
              <a:off x="679" y="2724"/>
              <a:ext cx="13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 increases</a:t>
              </a:r>
              <a:endParaRPr lang="en-US" altLang="en-US" sz="2400"/>
            </a:p>
          </p:txBody>
        </p:sp>
        <p:sp>
          <p:nvSpPr>
            <p:cNvPr id="16405" name="Rectangle 20"/>
            <p:cNvSpPr>
              <a:spLocks noChangeArrowheads="1"/>
            </p:cNvSpPr>
            <p:nvPr/>
          </p:nvSpPr>
          <p:spPr bwMode="auto">
            <a:xfrm>
              <a:off x="679" y="2887"/>
              <a:ext cx="1017"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understanding of</a:t>
              </a:r>
              <a:endParaRPr lang="en-US" altLang="en-US" sz="2400"/>
            </a:p>
          </p:txBody>
        </p:sp>
        <p:sp>
          <p:nvSpPr>
            <p:cNvPr id="16406" name="Rectangle 21"/>
            <p:cNvSpPr>
              <a:spLocks noChangeArrowheads="1"/>
            </p:cNvSpPr>
            <p:nvPr/>
          </p:nvSpPr>
          <p:spPr bwMode="auto">
            <a:xfrm>
              <a:off x="679" y="3052"/>
              <a:ext cx="955"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childcare needs</a:t>
              </a:r>
              <a:endParaRPr lang="en-US" altLang="en-US" sz="2400"/>
            </a:p>
          </p:txBody>
        </p:sp>
        <p:sp>
          <p:nvSpPr>
            <p:cNvPr id="16407" name="Rectangle 22"/>
            <p:cNvSpPr>
              <a:spLocks noChangeArrowheads="1"/>
            </p:cNvSpPr>
            <p:nvPr/>
          </p:nvSpPr>
          <p:spPr bwMode="auto">
            <a:xfrm>
              <a:off x="2194" y="2724"/>
              <a:ext cx="15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Residents and employers</a:t>
              </a:r>
              <a:endParaRPr lang="en-US" altLang="en-US" sz="2400"/>
            </a:p>
          </p:txBody>
        </p:sp>
        <p:sp>
          <p:nvSpPr>
            <p:cNvPr id="16408" name="Rectangle 23"/>
            <p:cNvSpPr>
              <a:spLocks noChangeArrowheads="1"/>
            </p:cNvSpPr>
            <p:nvPr/>
          </p:nvSpPr>
          <p:spPr bwMode="auto">
            <a:xfrm>
              <a:off x="2194" y="2887"/>
              <a:ext cx="119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discuss options and</a:t>
              </a:r>
              <a:endParaRPr lang="en-US" altLang="en-US" sz="2400"/>
            </a:p>
          </p:txBody>
        </p:sp>
        <p:sp>
          <p:nvSpPr>
            <p:cNvPr id="16409" name="Rectangle 24"/>
            <p:cNvSpPr>
              <a:spLocks noChangeArrowheads="1"/>
            </p:cNvSpPr>
            <p:nvPr/>
          </p:nvSpPr>
          <p:spPr bwMode="auto">
            <a:xfrm>
              <a:off x="2194" y="3052"/>
              <a:ext cx="10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implement a plan</a:t>
              </a:r>
              <a:endParaRPr lang="en-US" altLang="en-US" sz="2400"/>
            </a:p>
          </p:txBody>
        </p:sp>
        <p:sp>
          <p:nvSpPr>
            <p:cNvPr id="16410" name="Rectangle 25"/>
            <p:cNvSpPr>
              <a:spLocks noChangeArrowheads="1"/>
            </p:cNvSpPr>
            <p:nvPr/>
          </p:nvSpPr>
          <p:spPr bwMode="auto">
            <a:xfrm>
              <a:off x="3802" y="2724"/>
              <a:ext cx="152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Child care needs are met</a:t>
              </a:r>
              <a:endParaRPr lang="en-US" altLang="en-US" sz="2400"/>
            </a:p>
          </p:txBody>
        </p:sp>
        <p:sp>
          <p:nvSpPr>
            <p:cNvPr id="16411" name="Rectangle 26"/>
            <p:cNvSpPr>
              <a:spLocks noChangeArrowheads="1"/>
            </p:cNvSpPr>
            <p:nvPr/>
          </p:nvSpPr>
          <p:spPr bwMode="auto">
            <a:xfrm>
              <a:off x="679" y="3511"/>
              <a:ext cx="1454"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Empty inner city parking</a:t>
              </a:r>
              <a:endParaRPr lang="en-US" altLang="en-US" sz="2400"/>
            </a:p>
          </p:txBody>
        </p:sp>
        <p:sp>
          <p:nvSpPr>
            <p:cNvPr id="16412" name="Rectangle 27"/>
            <p:cNvSpPr>
              <a:spLocks noChangeArrowheads="1"/>
            </p:cNvSpPr>
            <p:nvPr/>
          </p:nvSpPr>
          <p:spPr bwMode="auto">
            <a:xfrm>
              <a:off x="679" y="3676"/>
              <a:ext cx="93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lot converted to</a:t>
              </a:r>
              <a:endParaRPr lang="en-US" altLang="en-US" sz="2400"/>
            </a:p>
          </p:txBody>
        </p:sp>
        <p:sp>
          <p:nvSpPr>
            <p:cNvPr id="16413" name="Rectangle 28"/>
            <p:cNvSpPr>
              <a:spLocks noChangeArrowheads="1"/>
            </p:cNvSpPr>
            <p:nvPr/>
          </p:nvSpPr>
          <p:spPr bwMode="auto">
            <a:xfrm>
              <a:off x="679" y="3838"/>
              <a:ext cx="112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 garden</a:t>
              </a:r>
              <a:endParaRPr lang="en-US" altLang="en-US" sz="2400"/>
            </a:p>
          </p:txBody>
        </p:sp>
        <p:sp>
          <p:nvSpPr>
            <p:cNvPr id="16414" name="Rectangle 29"/>
            <p:cNvSpPr>
              <a:spLocks noChangeArrowheads="1"/>
            </p:cNvSpPr>
            <p:nvPr/>
          </p:nvSpPr>
          <p:spPr bwMode="auto">
            <a:xfrm>
              <a:off x="2194" y="3511"/>
              <a:ext cx="136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Youth and adults learn</a:t>
              </a:r>
              <a:endParaRPr lang="en-US" altLang="en-US" sz="2400"/>
            </a:p>
          </p:txBody>
        </p:sp>
        <p:sp>
          <p:nvSpPr>
            <p:cNvPr id="16415" name="Rectangle 30"/>
            <p:cNvSpPr>
              <a:spLocks noChangeArrowheads="1"/>
            </p:cNvSpPr>
            <p:nvPr/>
          </p:nvSpPr>
          <p:spPr bwMode="auto">
            <a:xfrm>
              <a:off x="2194" y="3676"/>
              <a:ext cx="153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gardening skills, nutrition,</a:t>
              </a:r>
              <a:endParaRPr lang="en-US" altLang="en-US" sz="2400"/>
            </a:p>
          </p:txBody>
        </p:sp>
        <p:sp>
          <p:nvSpPr>
            <p:cNvPr id="16416" name="Rectangle 31"/>
            <p:cNvSpPr>
              <a:spLocks noChangeArrowheads="1"/>
            </p:cNvSpPr>
            <p:nvPr/>
          </p:nvSpPr>
          <p:spPr bwMode="auto">
            <a:xfrm>
              <a:off x="2208" y="3846"/>
              <a:ext cx="1601"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food preparation and mgt. </a:t>
              </a:r>
            </a:p>
          </p:txBody>
        </p:sp>
        <p:sp>
          <p:nvSpPr>
            <p:cNvPr id="16417" name="Rectangle 32"/>
            <p:cNvSpPr>
              <a:spLocks noChangeArrowheads="1"/>
            </p:cNvSpPr>
            <p:nvPr/>
          </p:nvSpPr>
          <p:spPr bwMode="auto">
            <a:xfrm>
              <a:off x="3802" y="3511"/>
              <a:ext cx="1372"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Money saved, nutrition</a:t>
              </a:r>
              <a:endParaRPr lang="en-US" altLang="en-US" sz="2400"/>
            </a:p>
          </p:txBody>
        </p:sp>
        <p:sp>
          <p:nvSpPr>
            <p:cNvPr id="16418" name="Rectangle 33"/>
            <p:cNvSpPr>
              <a:spLocks noChangeArrowheads="1"/>
            </p:cNvSpPr>
            <p:nvPr/>
          </p:nvSpPr>
          <p:spPr bwMode="auto">
            <a:xfrm>
              <a:off x="3802" y="3676"/>
              <a:ext cx="1553"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improved, residents enjoy</a:t>
              </a:r>
              <a:endParaRPr lang="en-US" altLang="en-US" sz="2400"/>
            </a:p>
          </p:txBody>
        </p:sp>
        <p:sp>
          <p:nvSpPr>
            <p:cNvPr id="16419" name="Rectangle 34"/>
            <p:cNvSpPr>
              <a:spLocks noChangeArrowheads="1"/>
            </p:cNvSpPr>
            <p:nvPr/>
          </p:nvSpPr>
          <p:spPr bwMode="auto">
            <a:xfrm>
              <a:off x="3802" y="3838"/>
              <a:ext cx="986"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greater sense of</a:t>
              </a:r>
              <a:endParaRPr lang="en-US" altLang="en-US" sz="2400"/>
            </a:p>
          </p:txBody>
        </p:sp>
        <p:sp>
          <p:nvSpPr>
            <p:cNvPr id="16420" name="Rectangle 35"/>
            <p:cNvSpPr>
              <a:spLocks noChangeArrowheads="1"/>
            </p:cNvSpPr>
            <p:nvPr/>
          </p:nvSpPr>
          <p:spPr bwMode="auto">
            <a:xfrm>
              <a:off x="3802" y="4003"/>
              <a:ext cx="658"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700">
                  <a:solidFill>
                    <a:srgbClr val="000000"/>
                  </a:solidFill>
                </a:rPr>
                <a:t>community</a:t>
              </a:r>
              <a:endParaRPr lang="en-US" altLang="en-US" sz="2400"/>
            </a:p>
          </p:txBody>
        </p:sp>
      </p:grpSp>
      <p:sp>
        <p:nvSpPr>
          <p:cNvPr id="16388" name="Line 36"/>
          <p:cNvSpPr>
            <a:spLocks noChangeShapeType="1"/>
          </p:cNvSpPr>
          <p:nvPr/>
        </p:nvSpPr>
        <p:spPr bwMode="auto">
          <a:xfrm>
            <a:off x="1219200" y="15240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36"/>
          <p:cNvSpPr>
            <a:spLocks noChangeShapeType="1"/>
          </p:cNvSpPr>
          <p:nvPr/>
        </p:nvSpPr>
        <p:spPr bwMode="auto">
          <a:xfrm>
            <a:off x="1219200" y="24384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36"/>
          <p:cNvSpPr>
            <a:spLocks noChangeShapeType="1"/>
          </p:cNvSpPr>
          <p:nvPr/>
        </p:nvSpPr>
        <p:spPr bwMode="auto">
          <a:xfrm>
            <a:off x="1219200" y="35052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36"/>
          <p:cNvSpPr>
            <a:spLocks noChangeShapeType="1"/>
          </p:cNvSpPr>
          <p:nvPr/>
        </p:nvSpPr>
        <p:spPr bwMode="auto">
          <a:xfrm>
            <a:off x="1219200" y="46482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36"/>
          <p:cNvSpPr>
            <a:spLocks noChangeShapeType="1"/>
          </p:cNvSpPr>
          <p:nvPr/>
        </p:nvSpPr>
        <p:spPr bwMode="auto">
          <a:xfrm>
            <a:off x="1219200" y="6019800"/>
            <a:ext cx="7315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600200" y="228600"/>
            <a:ext cx="4343400" cy="838200"/>
          </a:xfrm>
        </p:spPr>
        <p:txBody>
          <a:bodyPr>
            <a:normAutofit/>
          </a:bodyPr>
          <a:lstStyle/>
          <a:p>
            <a:pPr algn="r" eaLnBrk="1" hangingPunct="1">
              <a:defRPr/>
            </a:pPr>
            <a:r>
              <a:rPr lang="en-US" dirty="0">
                <a:solidFill>
                  <a:schemeClr val="accent6">
                    <a:lumMod val="75000"/>
                  </a:schemeClr>
                </a:solidFill>
              </a:rPr>
              <a:t>Focus of outcomes</a:t>
            </a:r>
          </a:p>
        </p:txBody>
      </p:sp>
      <p:graphicFrame>
        <p:nvGraphicFramePr>
          <p:cNvPr id="2" name="Table 1"/>
          <p:cNvGraphicFramePr>
            <a:graphicFrameLocks noGrp="1"/>
          </p:cNvGraphicFramePr>
          <p:nvPr>
            <p:extLst>
              <p:ext uri="{D42A27DB-BD31-4B8C-83A1-F6EECF244321}">
                <p14:modId xmlns:p14="http://schemas.microsoft.com/office/powerpoint/2010/main" val="78620504"/>
              </p:ext>
            </p:extLst>
          </p:nvPr>
        </p:nvGraphicFramePr>
        <p:xfrm>
          <a:off x="1295400" y="1066800"/>
          <a:ext cx="7010400" cy="4851400"/>
        </p:xfrm>
        <a:graphic>
          <a:graphicData uri="http://schemas.openxmlformats.org/drawingml/2006/table">
            <a:tbl>
              <a:tblPr firstRow="1" bandRow="1">
                <a:tableStyleId>{5C22544A-7EE6-4342-B048-85BDC9FD1C3A}</a:tableStyleId>
              </a:tblPr>
              <a:tblGrid>
                <a:gridCol w="2971800">
                  <a:extLst>
                    <a:ext uri="{9D8B030D-6E8A-4147-A177-3AD203B41FA5}">
                      <a16:colId xmlns:a16="http://schemas.microsoft.com/office/drawing/2014/main" val="1874156189"/>
                    </a:ext>
                  </a:extLst>
                </a:gridCol>
                <a:gridCol w="4038600">
                  <a:extLst>
                    <a:ext uri="{9D8B030D-6E8A-4147-A177-3AD203B41FA5}">
                      <a16:colId xmlns:a16="http://schemas.microsoft.com/office/drawing/2014/main" val="446244105"/>
                    </a:ext>
                  </a:extLst>
                </a:gridCol>
              </a:tblGrid>
              <a:tr h="370840">
                <a:tc>
                  <a:txBody>
                    <a:bodyPr/>
                    <a:lstStyle/>
                    <a:p>
                      <a:r>
                        <a:rPr lang="en-US" dirty="0"/>
                        <a:t>Focus</a:t>
                      </a:r>
                    </a:p>
                  </a:txBody>
                  <a:tcPr/>
                </a:tc>
                <a:tc>
                  <a:txBody>
                    <a:bodyPr/>
                    <a:lstStyle/>
                    <a:p>
                      <a:r>
                        <a:rPr lang="en-US" dirty="0"/>
                        <a:t>Example Outcome</a:t>
                      </a:r>
                    </a:p>
                  </a:txBody>
                  <a:tcPr/>
                </a:tc>
                <a:extLst>
                  <a:ext uri="{0D108BD9-81ED-4DB2-BD59-A6C34878D82A}">
                    <a16:rowId xmlns:a16="http://schemas.microsoft.com/office/drawing/2014/main" val="453324956"/>
                  </a:ext>
                </a:extLst>
              </a:tr>
              <a:tr h="370840">
                <a:tc>
                  <a:txBody>
                    <a:bodyPr/>
                    <a:lstStyle/>
                    <a:p>
                      <a:pPr marL="342900" indent="-342900" eaLnBrk="1" hangingPunct="1">
                        <a:buFont typeface="Arial" panose="020B0604020202020204" pitchFamily="34" charset="0"/>
                        <a:buChar char="•"/>
                      </a:pPr>
                      <a:r>
                        <a:rPr lang="en-US" altLang="en-US" sz="2000" dirty="0">
                          <a:ea typeface="ＭＳ Ｐゴシック" panose="020B0600070205080204" pitchFamily="34" charset="-128"/>
                        </a:rPr>
                        <a:t>Individua</a:t>
                      </a:r>
                      <a:r>
                        <a:rPr lang="en-US" altLang="en-US" sz="1800" dirty="0">
                          <a:ea typeface="ＭＳ Ｐゴシック" panose="020B0600070205080204" pitchFamily="34" charset="-128"/>
                        </a:rPr>
                        <a:t>l</a:t>
                      </a:r>
                    </a:p>
                    <a:p>
                      <a:pPr marL="457200" lvl="1" indent="-171450" eaLnBrk="1" hangingPunct="1">
                        <a:buFont typeface="Arial" panose="020B0604020202020204" pitchFamily="34" charset="0"/>
                        <a:buChar char="-"/>
                      </a:pPr>
                      <a:r>
                        <a:rPr lang="en-US" altLang="en-US" sz="1400" b="1" dirty="0">
                          <a:ea typeface="ＭＳ Ｐゴシック" panose="020B0600070205080204" pitchFamily="34" charset="-128"/>
                        </a:rPr>
                        <a:t>Child, parent, client, resident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800" dirty="0">
                          <a:ea typeface="ＭＳ Ｐゴシック" panose="020B0600070205080204" pitchFamily="34" charset="-128"/>
                        </a:rPr>
                        <a:t>Child is ready to enter school; farmer implements nutrient management practice</a:t>
                      </a:r>
                    </a:p>
                    <a:p>
                      <a:endParaRPr lang="en-US" dirty="0"/>
                    </a:p>
                  </a:txBody>
                  <a:tcPr/>
                </a:tc>
                <a:extLst>
                  <a:ext uri="{0D108BD9-81ED-4DB2-BD59-A6C34878D82A}">
                    <a16:rowId xmlns:a16="http://schemas.microsoft.com/office/drawing/2014/main" val="150863769"/>
                  </a:ext>
                </a:extLst>
              </a:tr>
              <a:tr h="370840">
                <a:tc>
                  <a:txBody>
                    <a:bodyPr/>
                    <a:lstStyle/>
                    <a:p>
                      <a:pPr marL="342900" indent="-342900" eaLnBrk="1" hangingPunct="1">
                        <a:buFont typeface="Arial" panose="020B0604020202020204" pitchFamily="34" charset="0"/>
                        <a:buChar char="•"/>
                      </a:pPr>
                      <a:r>
                        <a:rPr lang="en-US" altLang="en-US" sz="2000" dirty="0">
                          <a:ea typeface="ＭＳ Ｐゴシック" panose="020B0600070205080204" pitchFamily="34" charset="-128"/>
                        </a:rPr>
                        <a:t>Group</a:t>
                      </a:r>
                      <a:endParaRPr lang="en-US" altLang="en-US" sz="1800" dirty="0">
                        <a:ea typeface="ＭＳ Ｐゴシック" panose="020B0600070205080204" pitchFamily="34" charset="-128"/>
                      </a:endParaRPr>
                    </a:p>
                    <a:p>
                      <a:pPr marL="457200" lvl="1" indent="-171450" eaLnBrk="1" hangingPunct="1">
                        <a:buFont typeface="Arial" panose="020B0604020202020204" pitchFamily="34" charset="0"/>
                        <a:buChar char="-"/>
                      </a:pPr>
                      <a:r>
                        <a:rPr lang="en-US" altLang="en-US" sz="1400" b="1" dirty="0">
                          <a:ea typeface="ＭＳ Ｐゴシック" panose="020B0600070205080204" pitchFamily="34" charset="-128"/>
                        </a:rPr>
                        <a:t>family, team, community </a:t>
                      </a:r>
                    </a:p>
                    <a:p>
                      <a:pPr marL="285750" lvl="1" indent="0" eaLnBrk="1" hangingPunct="1">
                        <a:buFont typeface="Arial" panose="020B0604020202020204" pitchFamily="34" charset="0"/>
                        <a:buNone/>
                      </a:pPr>
                      <a:r>
                        <a:rPr lang="en-US" altLang="en-US" sz="1400" b="1" dirty="0">
                          <a:ea typeface="ＭＳ Ｐゴシック" panose="020B0600070205080204" pitchFamily="34" charset="-128"/>
                        </a:rPr>
                        <a:t>     group</a:t>
                      </a:r>
                    </a:p>
                  </a:txBody>
                  <a:tcPr/>
                </a:tc>
                <a:tc>
                  <a:txBody>
                    <a:bodyPr/>
                    <a:lstStyle/>
                    <a:p>
                      <a:pPr marL="0" indent="0" eaLnBrk="1" hangingPunct="1">
                        <a:lnSpc>
                          <a:spcPct val="90000"/>
                        </a:lnSpc>
                        <a:buFontTx/>
                        <a:buNone/>
                      </a:pPr>
                      <a:r>
                        <a:rPr lang="en-US" altLang="en-US" sz="1800" dirty="0">
                          <a:ea typeface="ＭＳ Ｐゴシック" panose="020B0600070205080204" pitchFamily="34" charset="-128"/>
                        </a:rPr>
                        <a:t>Families control spending to maintain family financial stability </a:t>
                      </a:r>
                    </a:p>
                  </a:txBody>
                  <a:tcPr/>
                </a:tc>
                <a:extLst>
                  <a:ext uri="{0D108BD9-81ED-4DB2-BD59-A6C34878D82A}">
                    <a16:rowId xmlns:a16="http://schemas.microsoft.com/office/drawing/2014/main" val="2869222856"/>
                  </a:ext>
                </a:extLst>
              </a:tr>
              <a:tr h="370840">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sz="1800" dirty="0">
                          <a:ea typeface="ＭＳ Ｐゴシック" panose="020B0600070205080204" pitchFamily="34" charset="-128"/>
                        </a:rPr>
                        <a:t>Agency, organization</a:t>
                      </a:r>
                      <a:endParaRPr lang="en-US" altLang="en-US" sz="1600" dirty="0">
                        <a:ea typeface="ＭＳ Ｐゴシック" panose="020B0600070205080204" pitchFamily="34" charset="-128"/>
                      </a:endParaRPr>
                    </a:p>
                    <a:p>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800" dirty="0">
                          <a:ea typeface="ＭＳ Ｐゴシック" panose="020B0600070205080204" pitchFamily="34" charset="-128"/>
                        </a:rPr>
                        <a:t>Agency institutes policy that encourages physical activity of staff</a:t>
                      </a:r>
                    </a:p>
                    <a:p>
                      <a:endParaRPr lang="en-US" dirty="0"/>
                    </a:p>
                  </a:txBody>
                  <a:tcPr/>
                </a:tc>
                <a:extLst>
                  <a:ext uri="{0D108BD9-81ED-4DB2-BD59-A6C34878D82A}">
                    <a16:rowId xmlns:a16="http://schemas.microsoft.com/office/drawing/2014/main" val="2522534066"/>
                  </a:ext>
                </a:extLst>
              </a:tr>
              <a:tr h="370840">
                <a:tc>
                  <a:txBody>
                    <a:bodyPr/>
                    <a:lstStyle/>
                    <a:p>
                      <a:pPr marL="285750" indent="-285750">
                        <a:buFont typeface="Arial" panose="020B0604020202020204" pitchFamily="34" charset="0"/>
                        <a:buChar char="•"/>
                      </a:pPr>
                      <a:r>
                        <a:rPr lang="en-US" dirty="0"/>
                        <a:t>System</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800" dirty="0">
                          <a:ea typeface="ＭＳ Ｐゴシック" panose="020B0600070205080204" pitchFamily="34" charset="-128"/>
                        </a:rPr>
                        <a:t>Family serving agencies share resources to better meet clientele needs</a:t>
                      </a:r>
                    </a:p>
                    <a:p>
                      <a:endParaRPr lang="en-US" dirty="0"/>
                    </a:p>
                  </a:txBody>
                  <a:tcPr/>
                </a:tc>
                <a:extLst>
                  <a:ext uri="{0D108BD9-81ED-4DB2-BD59-A6C34878D82A}">
                    <a16:rowId xmlns:a16="http://schemas.microsoft.com/office/drawing/2014/main" val="1199139232"/>
                  </a:ext>
                </a:extLst>
              </a:tr>
              <a:tr h="370840">
                <a:tc>
                  <a:txBody>
                    <a:bodyPr/>
                    <a:lstStyle/>
                    <a:p>
                      <a:pPr marL="285750" indent="-285750">
                        <a:buFont typeface="Arial" panose="020B0604020202020204" pitchFamily="34" charset="0"/>
                        <a:buChar char="•"/>
                      </a:pPr>
                      <a:r>
                        <a:rPr lang="en-US" dirty="0"/>
                        <a:t>Community</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800" dirty="0">
                          <a:ea typeface="ＭＳ Ｐゴシック" panose="020B0600070205080204" pitchFamily="34" charset="-128"/>
                        </a:rPr>
                        <a:t>Communities develop and preserve decent safe and affordable housing </a:t>
                      </a:r>
                    </a:p>
                  </a:txBody>
                  <a:tcPr/>
                </a:tc>
                <a:extLst>
                  <a:ext uri="{0D108BD9-81ED-4DB2-BD59-A6C34878D82A}">
                    <a16:rowId xmlns:a16="http://schemas.microsoft.com/office/drawing/2014/main" val="375989515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143000" y="228600"/>
            <a:ext cx="5943600" cy="1143000"/>
          </a:xfrm>
        </p:spPr>
        <p:txBody>
          <a:bodyPr>
            <a:normAutofit fontScale="90000"/>
          </a:bodyPr>
          <a:lstStyle/>
          <a:p>
            <a:pPr algn="l" eaLnBrk="1" hangingPunct="1">
              <a:defRPr/>
            </a:pPr>
            <a:r>
              <a:rPr lang="en-US" dirty="0">
                <a:solidFill>
                  <a:schemeClr val="accent6">
                    <a:lumMod val="75000"/>
                  </a:schemeClr>
                </a:solidFill>
              </a:rPr>
              <a:t>Writing High Quality, </a:t>
            </a:r>
            <a:r>
              <a:rPr lang="en-US" u="sng" dirty="0">
                <a:solidFill>
                  <a:schemeClr val="accent6">
                    <a:lumMod val="75000"/>
                  </a:schemeClr>
                </a:solidFill>
              </a:rPr>
              <a:t>Measurable</a:t>
            </a:r>
            <a:r>
              <a:rPr lang="en-US" dirty="0">
                <a:solidFill>
                  <a:schemeClr val="accent6">
                    <a:lumMod val="75000"/>
                  </a:schemeClr>
                </a:solidFill>
              </a:rPr>
              <a:t>, Outcomes</a:t>
            </a:r>
          </a:p>
        </p:txBody>
      </p:sp>
      <p:sp>
        <p:nvSpPr>
          <p:cNvPr id="18435" name="Rectangle 3"/>
          <p:cNvSpPr>
            <a:spLocks noGrp="1" noChangeArrowheads="1"/>
          </p:cNvSpPr>
          <p:nvPr>
            <p:ph type="body" sz="half" idx="1"/>
          </p:nvPr>
        </p:nvSpPr>
        <p:spPr>
          <a:xfrm>
            <a:off x="990600" y="1676400"/>
            <a:ext cx="7620000" cy="609600"/>
          </a:xfrm>
        </p:spPr>
        <p:txBody>
          <a:bodyPr>
            <a:normAutofit/>
          </a:bodyPr>
          <a:lstStyle/>
          <a:p>
            <a:pPr marL="0" indent="0" eaLnBrk="1" hangingPunct="1">
              <a:buNone/>
            </a:pPr>
            <a:r>
              <a:rPr lang="en-US" altLang="en-US" sz="2000" dirty="0">
                <a:solidFill>
                  <a:srgbClr val="FF0000"/>
                </a:solidFill>
                <a:ea typeface="ＭＳ Ｐゴシック" panose="020B0600070205080204" pitchFamily="34" charset="-128"/>
              </a:rPr>
              <a:t>SMART objectives</a:t>
            </a:r>
            <a:r>
              <a:rPr lang="en-US" altLang="en-US" sz="1600" dirty="0">
                <a:ea typeface="ＭＳ Ｐゴシック" panose="020B0600070205080204" pitchFamily="34" charset="-128"/>
              </a:rPr>
              <a:t>: Specific, measurable, attainable, results-oriented, timed</a:t>
            </a:r>
          </a:p>
          <a:p>
            <a:pPr marL="0" indent="0" eaLnBrk="1" hangingPunct="1"/>
            <a:endParaRPr lang="en-US" altLang="en-US" sz="1600" dirty="0">
              <a:ea typeface="ＭＳ Ｐゴシック" panose="020B0600070205080204" pitchFamily="34" charset="-128"/>
            </a:endParaRPr>
          </a:p>
          <a:p>
            <a:pPr marL="0" indent="0" eaLnBrk="1" hangingPunct="1"/>
            <a:endParaRPr lang="en-US" altLang="en-US" sz="1600" dirty="0">
              <a:ea typeface="ＭＳ Ｐゴシック" panose="020B0600070205080204" pitchFamily="34" charset="-128"/>
            </a:endParaRPr>
          </a:p>
        </p:txBody>
      </p:sp>
      <p:graphicFrame>
        <p:nvGraphicFramePr>
          <p:cNvPr id="87096" name="Group 56"/>
          <p:cNvGraphicFramePr>
            <a:graphicFrameLocks noGrp="1"/>
          </p:cNvGraphicFramePr>
          <p:nvPr>
            <p:ph sz="half" idx="2"/>
            <p:extLst>
              <p:ext uri="{D42A27DB-BD31-4B8C-83A1-F6EECF244321}">
                <p14:modId xmlns:p14="http://schemas.microsoft.com/office/powerpoint/2010/main" val="2947913467"/>
              </p:ext>
            </p:extLst>
          </p:nvPr>
        </p:nvGraphicFramePr>
        <p:xfrm>
          <a:off x="990600" y="2008909"/>
          <a:ext cx="7543800" cy="3839806"/>
        </p:xfrm>
        <a:graphic>
          <a:graphicData uri="http://schemas.openxmlformats.org/drawingml/2006/table">
            <a:tbl>
              <a:tblPr/>
              <a:tblGrid>
                <a:gridCol w="18859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52625">
                  <a:extLst>
                    <a:ext uri="{9D8B030D-6E8A-4147-A177-3AD203B41FA5}">
                      <a16:colId xmlns:a16="http://schemas.microsoft.com/office/drawing/2014/main" val="20002"/>
                    </a:ext>
                  </a:extLst>
                </a:gridCol>
                <a:gridCol w="1781175">
                  <a:extLst>
                    <a:ext uri="{9D8B030D-6E8A-4147-A177-3AD203B41FA5}">
                      <a16:colId xmlns:a16="http://schemas.microsoft.com/office/drawing/2014/main" val="20003"/>
                    </a:ext>
                  </a:extLst>
                </a:gridCol>
              </a:tblGrid>
              <a:tr h="811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Who/what</a:t>
                      </a:r>
                    </a:p>
                  </a:txBody>
                  <a:tcPr marT="41564" marB="4156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Change/desired effect</a:t>
                      </a: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In what</a:t>
                      </a: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rPr>
                        <a:t>By when</a:t>
                      </a:r>
                    </a:p>
                  </a:txBody>
                  <a:tcPr marT="41564" marB="4156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4249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Families participating in the Family Resource Center</a:t>
                      </a:r>
                    </a:p>
                  </a:txBody>
                  <a:tcPr marT="41564" marB="4156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increase</a:t>
                      </a: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Arial" charset="0"/>
                        </a:rPr>
                        <a:t>their use of community resources and services</a:t>
                      </a: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1"/>
                          </a:solidFill>
                          <a:effectLst/>
                          <a:latin typeface="Arial" charset="0"/>
                        </a:rPr>
                        <a:t>within one year of joining</a:t>
                      </a:r>
                    </a:p>
                  </a:txBody>
                  <a:tcPr marT="41564" marB="4156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57335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School boards</a:t>
                      </a:r>
                    </a:p>
                  </a:txBody>
                  <a:tcPr marT="41564" marB="4156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adopt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policies to improve student access to the arts.</a:t>
                      </a:r>
                    </a:p>
                  </a:txBody>
                  <a:tcPr marT="41564" marB="4156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rPr>
                        <a:t>by Dec 2017</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a:txBody>
                  <a:tcPr marT="41564" marB="4156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ctrTitle"/>
          </p:nvPr>
        </p:nvSpPr>
        <p:spPr>
          <a:xfrm>
            <a:off x="2362200" y="304800"/>
            <a:ext cx="6019800" cy="5257800"/>
          </a:xfrm>
        </p:spPr>
        <p:txBody>
          <a:bodyPr/>
          <a:lstStyle/>
          <a:p>
            <a:pPr algn="l"/>
            <a:r>
              <a:rPr lang="en-US" altLang="en-US" sz="3200" dirty="0">
                <a:latin typeface="Comic Sans MS" panose="030F0702030302020204" pitchFamily="66" charset="0"/>
                <a:cs typeface="Arial" panose="020B0604020202020204" pitchFamily="34" charset="0"/>
              </a:rPr>
              <a:t>“It wasn’t so long ago that when I would see the words ‘measurable outcomes’ on a grant proposal, I would experience a wave of nausea and anxiety.”</a:t>
            </a:r>
            <a:br>
              <a:rPr lang="en-US" altLang="en-US" sz="3200" dirty="0">
                <a:latin typeface="Comic Sans MS" panose="030F0702030302020204" pitchFamily="66" charset="0"/>
                <a:cs typeface="Arial" panose="020B0604020202020204" pitchFamily="34" charset="0"/>
              </a:rPr>
            </a:br>
            <a:br>
              <a:rPr lang="en-US" altLang="en-US" sz="3200" dirty="0">
                <a:latin typeface="Comic Sans MS" panose="030F0702030302020204" pitchFamily="66" charset="0"/>
                <a:cs typeface="Arial" panose="020B0604020202020204" pitchFamily="34" charset="0"/>
              </a:rPr>
            </a:br>
            <a:r>
              <a:rPr lang="en-US" altLang="en-US" sz="3200" i="1" dirty="0">
                <a:latin typeface="Comic Sans MS" panose="030F0702030302020204" pitchFamily="66" charset="0"/>
                <a:cs typeface="Arial" panose="020B0604020202020204" pitchFamily="34" charset="0"/>
              </a:rPr>
              <a:t>		</a:t>
            </a:r>
            <a:r>
              <a:rPr lang="en-US" altLang="en-US" sz="2400" i="1" dirty="0">
                <a:cs typeface="Arial" panose="020B0604020202020204" pitchFamily="34" charset="0"/>
              </a:rPr>
              <a:t>Deborah </a:t>
            </a:r>
            <a:r>
              <a:rPr lang="en-US" altLang="en-US" sz="2400" i="1" dirty="0" err="1">
                <a:cs typeface="Arial" panose="020B0604020202020204" pitchFamily="34" charset="0"/>
              </a:rPr>
              <a:t>Bedwell</a:t>
            </a:r>
            <a:r>
              <a:rPr lang="en-US" altLang="en-US" sz="2400" i="1" dirty="0">
                <a:cs typeface="Arial" panose="020B0604020202020204" pitchFamily="34" charset="0"/>
              </a:rPr>
              <a:t>, </a:t>
            </a:r>
            <a:r>
              <a:rPr lang="en-US" altLang="en-US" sz="2400" i="1" u="sng" dirty="0">
                <a:cs typeface="Arial" panose="020B0604020202020204" pitchFamily="34" charset="0"/>
              </a:rPr>
              <a:t>Measuring Joy: </a:t>
            </a:r>
            <a:br>
              <a:rPr lang="en-US" altLang="en-US" sz="2400" i="1" u="sng" dirty="0">
                <a:cs typeface="Arial" panose="020B0604020202020204" pitchFamily="34" charset="0"/>
              </a:rPr>
            </a:br>
            <a:r>
              <a:rPr lang="en-US" altLang="en-US" sz="2400" i="1" dirty="0">
                <a:cs typeface="Arial" panose="020B0604020202020204" pitchFamily="34" charset="0"/>
              </a:rPr>
              <a:t>		</a:t>
            </a:r>
            <a:r>
              <a:rPr lang="en-US" altLang="en-US" sz="2400" i="1" u="sng" dirty="0">
                <a:cs typeface="Arial" panose="020B0604020202020204" pitchFamily="34" charset="0"/>
              </a:rPr>
              <a:t>Evaluation at Baltimore </a:t>
            </a:r>
            <a:r>
              <a:rPr lang="en-US" altLang="en-US" sz="2400" i="1" u="sng" dirty="0" err="1">
                <a:cs typeface="Arial" panose="020B0604020202020204" pitchFamily="34" charset="0"/>
              </a:rPr>
              <a:t>Clayworks</a:t>
            </a:r>
            <a:endParaRPr lang="en-US" altLang="en-US" sz="2400" i="1" u="sng" dirty="0">
              <a:cs typeface="Arial" panose="020B0604020202020204" pitchFamily="34" charset="0"/>
            </a:endParaRPr>
          </a:p>
        </p:txBody>
      </p:sp>
      <p:sp>
        <p:nvSpPr>
          <p:cNvPr id="2" name="TextBox 1"/>
          <p:cNvSpPr txBox="1"/>
          <p:nvPr/>
        </p:nvSpPr>
        <p:spPr>
          <a:xfrm>
            <a:off x="3962400" y="6400800"/>
            <a:ext cx="6019800" cy="276999"/>
          </a:xfrm>
          <a:prstGeom prst="rect">
            <a:avLst/>
          </a:prstGeom>
          <a:noFill/>
        </p:spPr>
        <p:txBody>
          <a:bodyPr wrap="square" rtlCol="0">
            <a:spAutoFit/>
          </a:bodyPr>
          <a:lstStyle/>
          <a:p>
            <a:r>
              <a:rPr lang="en-US" sz="1200" dirty="0"/>
              <a:t>Source: </a:t>
            </a:r>
            <a:r>
              <a:rPr lang="en-US" sz="1200" dirty="0" err="1"/>
              <a:t>Horsch</a:t>
            </a:r>
            <a:r>
              <a:rPr lang="en-US" sz="1200" dirty="0"/>
              <a:t>, K. “Using Logic Models for Program Planning and Evaluation</a:t>
            </a:r>
          </a:p>
        </p:txBody>
      </p:sp>
    </p:spTree>
    <p:extLst>
      <p:ext uri="{BB962C8B-B14F-4D97-AF65-F5344CB8AC3E}">
        <p14:creationId xmlns:p14="http://schemas.microsoft.com/office/powerpoint/2010/main" val="42389067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913" y="152400"/>
            <a:ext cx="8305800" cy="1320800"/>
          </a:xfrm>
        </p:spPr>
        <p:txBody>
          <a:bodyPr/>
          <a:lstStyle/>
          <a:p>
            <a:r>
              <a:rPr lang="en-US" dirty="0"/>
              <a:t>Where to find larger scale outcomes</a:t>
            </a:r>
          </a:p>
        </p:txBody>
      </p:sp>
      <p:sp>
        <p:nvSpPr>
          <p:cNvPr id="3" name="Content Placeholder 2"/>
          <p:cNvSpPr>
            <a:spLocks noGrp="1"/>
          </p:cNvSpPr>
          <p:nvPr>
            <p:ph idx="1"/>
          </p:nvPr>
        </p:nvSpPr>
        <p:spPr>
          <a:xfrm>
            <a:off x="1066800" y="1600200"/>
            <a:ext cx="6347714" cy="3880773"/>
          </a:xfrm>
        </p:spPr>
        <p:txBody>
          <a:bodyPr>
            <a:normAutofit fontScale="92500" lnSpcReduction="10000"/>
          </a:bodyPr>
          <a:lstStyle/>
          <a:p>
            <a:pPr marL="0" indent="0">
              <a:buNone/>
            </a:pPr>
            <a:r>
              <a:rPr lang="en-US" dirty="0"/>
              <a:t>Artistic Literacy Consortium Shared Evaluation Model Goals:</a:t>
            </a:r>
          </a:p>
          <a:p>
            <a:pPr lvl="1"/>
            <a:r>
              <a:rPr lang="en-US" b="1" dirty="0"/>
              <a:t>Goal 1.  Build expectations for the arts to enhance economy, community, and quality of life</a:t>
            </a:r>
            <a:r>
              <a:rPr lang="en-US" i="1" dirty="0"/>
              <a:t>. </a:t>
            </a:r>
          </a:p>
          <a:p>
            <a:pPr lvl="1"/>
            <a:r>
              <a:rPr lang="en-US" b="1" dirty="0"/>
              <a:t>Goal 2.  Provide both virtual and actual access and equity to quality arts learning for all students.</a:t>
            </a:r>
            <a:r>
              <a:rPr lang="en-US" i="1" dirty="0"/>
              <a:t> </a:t>
            </a:r>
          </a:p>
          <a:p>
            <a:pPr lvl="1"/>
            <a:r>
              <a:rPr lang="en-US" b="1" dirty="0"/>
              <a:t>Goal 3.  Advance arts education opportunities to facilitate college and career readiness.</a:t>
            </a:r>
            <a:endParaRPr lang="en-US" i="1" dirty="0"/>
          </a:p>
          <a:p>
            <a:pPr lvl="1"/>
            <a:r>
              <a:rPr lang="en-US" b="1" dirty="0"/>
              <a:t>Goal 4.  Employ the arts as a catalyst to create and maintain an engaged school and community environment.</a:t>
            </a:r>
            <a:endParaRPr lang="en-US" dirty="0"/>
          </a:p>
          <a:p>
            <a:endParaRPr lang="en-US" dirty="0"/>
          </a:p>
        </p:txBody>
      </p:sp>
      <p:sp>
        <p:nvSpPr>
          <p:cNvPr id="4" name="TextBox 3"/>
          <p:cNvSpPr txBox="1"/>
          <p:nvPr/>
        </p:nvSpPr>
        <p:spPr>
          <a:xfrm>
            <a:off x="5105400" y="6248400"/>
            <a:ext cx="6019800" cy="461665"/>
          </a:xfrm>
          <a:prstGeom prst="rect">
            <a:avLst/>
          </a:prstGeom>
          <a:noFill/>
        </p:spPr>
        <p:txBody>
          <a:bodyPr wrap="square" rtlCol="0">
            <a:spAutoFit/>
          </a:bodyPr>
          <a:lstStyle/>
          <a:p>
            <a:r>
              <a:rPr lang="en-US" sz="1200" dirty="0"/>
              <a:t>Available at: Shared Evaluation Model Worksheet </a:t>
            </a:r>
            <a:r>
              <a:rPr lang="en-US" sz="1200" dirty="0">
                <a:hlinkClick r:id="rId3"/>
              </a:rPr>
              <a:t>http://alartliteracyconsortium.wikispaces.com/</a:t>
            </a:r>
            <a:endParaRPr lang="en-US" sz="1200" dirty="0"/>
          </a:p>
        </p:txBody>
      </p:sp>
    </p:spTree>
    <p:extLst>
      <p:ext uri="{BB962C8B-B14F-4D97-AF65-F5344CB8AC3E}">
        <p14:creationId xmlns:p14="http://schemas.microsoft.com/office/powerpoint/2010/main" val="1798153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04800"/>
            <a:ext cx="7162800" cy="1320800"/>
          </a:xfrm>
        </p:spPr>
        <p:txBody>
          <a:bodyPr/>
          <a:lstStyle/>
          <a:p>
            <a:pPr algn="l"/>
            <a:r>
              <a:rPr lang="en-US" dirty="0"/>
              <a:t>Where to find larger scale outcomes</a:t>
            </a:r>
          </a:p>
        </p:txBody>
      </p:sp>
      <p:sp>
        <p:nvSpPr>
          <p:cNvPr id="3" name="Content Placeholder 2"/>
          <p:cNvSpPr>
            <a:spLocks noGrp="1"/>
          </p:cNvSpPr>
          <p:nvPr>
            <p:ph idx="1"/>
          </p:nvPr>
        </p:nvSpPr>
        <p:spPr>
          <a:xfrm>
            <a:off x="1523999" y="1752600"/>
            <a:ext cx="7162801" cy="3880773"/>
          </a:xfrm>
        </p:spPr>
        <p:txBody>
          <a:bodyPr>
            <a:normAutofit fontScale="85000" lnSpcReduction="10000"/>
          </a:bodyPr>
          <a:lstStyle/>
          <a:p>
            <a:pPr marL="0" indent="0">
              <a:buNone/>
            </a:pPr>
            <a:r>
              <a:rPr lang="en-US" dirty="0"/>
              <a:t>AIE Grant Objectives:</a:t>
            </a:r>
          </a:p>
          <a:p>
            <a:pPr lvl="1"/>
            <a:r>
              <a:rPr lang="en-US" i="1" dirty="0"/>
              <a:t>Increase expectations for the arts to enhance student engagement and relevance to build, community, and quality of life. </a:t>
            </a:r>
          </a:p>
          <a:p>
            <a:pPr lvl="1"/>
            <a:r>
              <a:rPr lang="en-US" i="1" dirty="0"/>
              <a:t>Provide access and equity to quality arts education learning for all students. </a:t>
            </a:r>
          </a:p>
          <a:p>
            <a:pPr lvl="1"/>
            <a:r>
              <a:rPr lang="en-US" i="1" dirty="0"/>
              <a:t>Advance arts education opportunities to facilitate college- and career-readiness. </a:t>
            </a:r>
          </a:p>
          <a:p>
            <a:pPr lvl="1"/>
            <a:r>
              <a:rPr lang="en-US" i="1" dirty="0"/>
              <a:t>Employ the infusion of arts or a standalone arts program as a catalyst to create and maintain an engaged school and community environment.</a:t>
            </a:r>
            <a:endParaRPr lang="en-US" dirty="0"/>
          </a:p>
          <a:p>
            <a:pPr lvl="1"/>
            <a:r>
              <a:rPr lang="en-US" i="1" dirty="0"/>
              <a:t>Increasing awareness of and improving arts education in our state.</a:t>
            </a:r>
            <a:endParaRPr lang="en-US" dirty="0"/>
          </a:p>
          <a:p>
            <a:endParaRPr lang="en-US" dirty="0"/>
          </a:p>
        </p:txBody>
      </p:sp>
    </p:spTree>
    <p:extLst>
      <p:ext uri="{BB962C8B-B14F-4D97-AF65-F5344CB8AC3E}">
        <p14:creationId xmlns:p14="http://schemas.microsoft.com/office/powerpoint/2010/main" val="3985663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143" y="152400"/>
            <a:ext cx="6347713" cy="609600"/>
          </a:xfrm>
        </p:spPr>
        <p:txBody>
          <a:bodyPr>
            <a:normAutofit fontScale="90000"/>
          </a:bodyPr>
          <a:lstStyle/>
          <a:p>
            <a:r>
              <a:rPr lang="en-US" dirty="0"/>
              <a:t>Indicators of Success</a:t>
            </a:r>
          </a:p>
        </p:txBody>
      </p:sp>
      <p:sp>
        <p:nvSpPr>
          <p:cNvPr id="5" name="Content Placeholder 4"/>
          <p:cNvSpPr>
            <a:spLocks noGrp="1"/>
          </p:cNvSpPr>
          <p:nvPr>
            <p:ph idx="1"/>
          </p:nvPr>
        </p:nvSpPr>
        <p:spPr>
          <a:xfrm>
            <a:off x="914400" y="685800"/>
            <a:ext cx="8229600" cy="5943600"/>
          </a:xfrm>
        </p:spPr>
        <p:txBody>
          <a:bodyPr>
            <a:normAutofit fontScale="92500" lnSpcReduction="10000"/>
          </a:bodyPr>
          <a:lstStyle/>
          <a:p>
            <a:pPr marL="0">
              <a:spcBef>
                <a:spcPts val="0"/>
              </a:spcBef>
            </a:pPr>
            <a:r>
              <a:rPr lang="en-US" dirty="0"/>
              <a:t>A sign that shows the existence of success. </a:t>
            </a:r>
          </a:p>
          <a:p>
            <a:pPr marL="0">
              <a:spcBef>
                <a:spcPts val="0"/>
              </a:spcBef>
            </a:pPr>
            <a:r>
              <a:rPr lang="en-US" dirty="0"/>
              <a:t>Identifying possible indicators of success is one of the most   	important steps toward successful planning and evaluation. </a:t>
            </a:r>
          </a:p>
          <a:p>
            <a:pPr marL="0">
              <a:spcBef>
                <a:spcPts val="0"/>
              </a:spcBef>
            </a:pPr>
            <a:r>
              <a:rPr lang="en-US" dirty="0"/>
              <a:t>Asking the questions: </a:t>
            </a:r>
          </a:p>
          <a:p>
            <a:pPr marL="800100" lvl="2">
              <a:spcBef>
                <a:spcPts val="0"/>
              </a:spcBef>
            </a:pPr>
            <a:r>
              <a:rPr lang="en-US" sz="1900" dirty="0"/>
              <a:t>What do I want to accomplish? </a:t>
            </a:r>
          </a:p>
          <a:p>
            <a:pPr marL="800100" lvl="2">
              <a:spcBef>
                <a:spcPts val="0"/>
              </a:spcBef>
            </a:pPr>
            <a:r>
              <a:rPr lang="en-US" sz="1900" dirty="0"/>
              <a:t>How will I know I have accomplished it? </a:t>
            </a:r>
          </a:p>
          <a:p>
            <a:pPr marL="800100" lvl="2">
              <a:spcBef>
                <a:spcPts val="0"/>
              </a:spcBef>
            </a:pPr>
            <a:r>
              <a:rPr lang="en-US" sz="1900" dirty="0"/>
              <a:t>What will it look like? </a:t>
            </a:r>
          </a:p>
          <a:p>
            <a:pPr marL="800100" lvl="2">
              <a:spcBef>
                <a:spcPts val="0"/>
              </a:spcBef>
            </a:pPr>
            <a:r>
              <a:rPr lang="en-US" sz="1900" dirty="0"/>
              <a:t>What will I see that will tell me how close I am to being successful? </a:t>
            </a:r>
          </a:p>
          <a:p>
            <a:pPr marL="0">
              <a:spcBef>
                <a:spcPts val="0"/>
              </a:spcBef>
            </a:pPr>
            <a:endParaRPr lang="en-US" dirty="0"/>
          </a:p>
          <a:p>
            <a:pPr marL="0">
              <a:spcBef>
                <a:spcPts val="0"/>
              </a:spcBef>
            </a:pPr>
            <a:r>
              <a:rPr lang="en-US" dirty="0"/>
              <a:t>Examples might be number of students served, students 	holding 	artwork close to their bodies, amount of collaborative projects 	completed, etc.</a:t>
            </a:r>
          </a:p>
          <a:p>
            <a:pPr marL="0">
              <a:spcBef>
                <a:spcPts val="0"/>
              </a:spcBef>
            </a:pPr>
            <a:endParaRPr lang="en-US" dirty="0"/>
          </a:p>
          <a:p>
            <a:pPr marL="0">
              <a:spcBef>
                <a:spcPts val="0"/>
              </a:spcBef>
            </a:pPr>
            <a:r>
              <a:rPr lang="en-US" dirty="0"/>
              <a:t>Example: </a:t>
            </a:r>
          </a:p>
          <a:p>
            <a:pPr marL="457200" lvl="1">
              <a:spcBef>
                <a:spcPts val="0"/>
              </a:spcBef>
            </a:pPr>
            <a:r>
              <a:rPr lang="en-US" dirty="0"/>
              <a:t>For the outcome “Pre-school children will experience joy as they create art.”  </a:t>
            </a:r>
          </a:p>
          <a:p>
            <a:pPr marL="800100" lvl="2">
              <a:spcBef>
                <a:spcPts val="0"/>
              </a:spcBef>
            </a:pPr>
            <a:r>
              <a:rPr lang="en-US" sz="1600" dirty="0"/>
              <a:t>Indicators of joy may be holding the artwork tightly, showing it off to their friends and parents, asking to take it home, asking for repeat experiences, etc. </a:t>
            </a:r>
          </a:p>
        </p:txBody>
      </p:sp>
    </p:spTree>
    <p:extLst>
      <p:ext uri="{BB962C8B-B14F-4D97-AF65-F5344CB8AC3E}">
        <p14:creationId xmlns:p14="http://schemas.microsoft.com/office/powerpoint/2010/main" val="173747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5509513" cy="609600"/>
          </a:xfrm>
        </p:spPr>
        <p:txBody>
          <a:bodyPr>
            <a:normAutofit fontScale="90000"/>
          </a:bodyPr>
          <a:lstStyle/>
          <a:p>
            <a:pPr algn="l"/>
            <a:r>
              <a:rPr lang="en-US" dirty="0"/>
              <a:t>Assessment</a:t>
            </a:r>
          </a:p>
        </p:txBody>
      </p:sp>
      <p:sp>
        <p:nvSpPr>
          <p:cNvPr id="5" name="Content Placeholder 4"/>
          <p:cNvSpPr>
            <a:spLocks noGrp="1"/>
          </p:cNvSpPr>
          <p:nvPr>
            <p:ph idx="1"/>
          </p:nvPr>
        </p:nvSpPr>
        <p:spPr>
          <a:xfrm>
            <a:off x="914400" y="838200"/>
            <a:ext cx="8000999" cy="6324600"/>
          </a:xfrm>
        </p:spPr>
        <p:txBody>
          <a:bodyPr>
            <a:normAutofit/>
          </a:bodyPr>
          <a:lstStyle/>
          <a:p>
            <a:pPr marL="0">
              <a:spcBef>
                <a:spcPts val="0"/>
              </a:spcBef>
            </a:pPr>
            <a:r>
              <a:rPr lang="en-US" dirty="0"/>
              <a:t>Assessment is a measurement of something to determine 	the status quo. </a:t>
            </a:r>
            <a:endParaRPr lang="en-US" sz="1800" dirty="0"/>
          </a:p>
          <a:p>
            <a:pPr marL="800100" lvl="2">
              <a:spcBef>
                <a:spcPts val="0"/>
              </a:spcBef>
            </a:pPr>
            <a:r>
              <a:rPr lang="en-US" sz="1800" dirty="0"/>
              <a:t>One might measure knowledge, skills, rubric scores from a portfolio review, graduation rates, number of students in discipline referral, understandings and beliefs about art experiences, number of parents attending PTA meetings, etc.  </a:t>
            </a:r>
            <a:endParaRPr lang="en-US" dirty="0"/>
          </a:p>
          <a:p>
            <a:pPr marL="0">
              <a:spcBef>
                <a:spcPts val="0"/>
              </a:spcBef>
            </a:pPr>
            <a:r>
              <a:rPr lang="en-US" dirty="0"/>
              <a:t>All measurements collected are data. </a:t>
            </a:r>
          </a:p>
          <a:p>
            <a:pPr marL="800100" lvl="2">
              <a:spcBef>
                <a:spcPts val="0"/>
              </a:spcBef>
            </a:pPr>
            <a:r>
              <a:rPr lang="en-US" dirty="0"/>
              <a:t>Scientifically minded people use the word data, because it is used to accomplish research.  </a:t>
            </a:r>
          </a:p>
          <a:p>
            <a:pPr marL="1143000" lvl="3">
              <a:spcBef>
                <a:spcPts val="0"/>
              </a:spcBef>
            </a:pPr>
            <a:r>
              <a:rPr lang="en-US" sz="1800" dirty="0"/>
              <a:t>Artists shy away from the words Assessment and data because they think it depersonalizes the work by reducing it, or limiting it to numbers that cannot communicate the “mystery” of the arts. </a:t>
            </a:r>
          </a:p>
          <a:p>
            <a:pPr marL="1714500" lvl="4">
              <a:spcBef>
                <a:spcPts val="0"/>
              </a:spcBef>
            </a:pPr>
            <a:r>
              <a:rPr lang="en-US" sz="1800" dirty="0"/>
              <a:t>However, artists are in a position to use data to their advantage by creatively designing an evaluation system that collects both qualitative and quantitative data to tell their stories in a way that everyone will see its value.</a:t>
            </a:r>
          </a:p>
          <a:p>
            <a:pPr marL="0">
              <a:spcBef>
                <a:spcPts val="0"/>
              </a:spcBef>
            </a:pPr>
            <a:r>
              <a:rPr lang="en-US" sz="800" dirty="0"/>
              <a:t> </a:t>
            </a:r>
            <a:endParaRPr lang="en-US" sz="8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282473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6553200" cy="762000"/>
          </a:xfrm>
        </p:spPr>
        <p:txBody>
          <a:bodyPr>
            <a:normAutofit/>
          </a:bodyPr>
          <a:lstStyle/>
          <a:p>
            <a:r>
              <a:rPr lang="en-US" sz="3000" dirty="0"/>
              <a:t>Providing/Collecting Documentation</a:t>
            </a:r>
          </a:p>
        </p:txBody>
      </p:sp>
      <p:sp>
        <p:nvSpPr>
          <p:cNvPr id="3" name="Content Placeholder 2"/>
          <p:cNvSpPr>
            <a:spLocks noGrp="1"/>
          </p:cNvSpPr>
          <p:nvPr>
            <p:ph idx="1"/>
          </p:nvPr>
        </p:nvSpPr>
        <p:spPr>
          <a:xfrm>
            <a:off x="1219200" y="457200"/>
            <a:ext cx="7696200" cy="6019800"/>
          </a:xfrm>
        </p:spPr>
        <p:txBody>
          <a:bodyPr>
            <a:normAutofit lnSpcReduction="10000"/>
          </a:bodyPr>
          <a:lstStyle/>
          <a:p>
            <a:r>
              <a:rPr lang="en-US" dirty="0"/>
              <a:t>A collection of evidence used to illustrate progress toward one or more outcomes. </a:t>
            </a:r>
          </a:p>
          <a:p>
            <a:pPr lvl="1"/>
            <a:r>
              <a:rPr lang="en-US" dirty="0"/>
              <a:t>Examples include, photos, video, samples of student work, portfolios, artist, parent, teacher, and/or administrator statements, tests, journals, new media articles, blogs, etc.</a:t>
            </a:r>
          </a:p>
          <a:p>
            <a:r>
              <a:rPr lang="en-US" dirty="0"/>
              <a:t>Multiple </a:t>
            </a:r>
            <a:r>
              <a:rPr lang="en-US" b="1" dirty="0"/>
              <a:t>Documents</a:t>
            </a:r>
            <a:r>
              <a:rPr lang="en-US" dirty="0"/>
              <a:t> need to be summarized and disaggregated for results.</a:t>
            </a:r>
          </a:p>
          <a:p>
            <a:r>
              <a:rPr lang="en-US" i="1" dirty="0"/>
              <a:t>For example: </a:t>
            </a:r>
            <a:endParaRPr lang="en-US" dirty="0"/>
          </a:p>
          <a:p>
            <a:pPr lvl="1"/>
            <a:r>
              <a:rPr lang="en-US" dirty="0"/>
              <a:t>For the outcome “Pre-school children will experience joy as they create art.”  </a:t>
            </a:r>
          </a:p>
          <a:p>
            <a:pPr lvl="1"/>
            <a:r>
              <a:rPr lang="en-US" dirty="0"/>
              <a:t>For the Indicators of holding the artwork tightly, showing it off to their friends and parents, and asking to take it home; </a:t>
            </a:r>
          </a:p>
          <a:p>
            <a:pPr lvl="2"/>
            <a:r>
              <a:rPr lang="en-US" b="1" dirty="0"/>
              <a:t>Documentation</a:t>
            </a:r>
            <a:r>
              <a:rPr lang="en-US" dirty="0"/>
              <a:t> might be pictures of the children with their art, dictated statements from the children with the children explaining why they enjoy art, notes/emails from parents, a written statement from the teacher/administrator about the joy she sees in the children, </a:t>
            </a:r>
            <a:r>
              <a:rPr lang="en-US" dirty="0" err="1"/>
              <a:t>etc</a:t>
            </a:r>
            <a:r>
              <a:rPr lang="en-US" dirty="0"/>
              <a:t>…</a:t>
            </a:r>
          </a:p>
        </p:txBody>
      </p:sp>
    </p:spTree>
    <p:extLst>
      <p:ext uri="{BB962C8B-B14F-4D97-AF65-F5344CB8AC3E}">
        <p14:creationId xmlns:p14="http://schemas.microsoft.com/office/powerpoint/2010/main" val="3372877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5314"/>
            <a:ext cx="6781800" cy="863600"/>
          </a:xfrm>
        </p:spPr>
        <p:txBody>
          <a:bodyPr>
            <a:normAutofit/>
          </a:bodyPr>
          <a:lstStyle/>
          <a:p>
            <a:r>
              <a:rPr lang="en-US" sz="3000" dirty="0"/>
              <a:t>Providing/Collecting Documentation</a:t>
            </a:r>
          </a:p>
        </p:txBody>
      </p:sp>
      <p:sp>
        <p:nvSpPr>
          <p:cNvPr id="3" name="Content Placeholder 2"/>
          <p:cNvSpPr>
            <a:spLocks noGrp="1"/>
          </p:cNvSpPr>
          <p:nvPr>
            <p:ph idx="1"/>
          </p:nvPr>
        </p:nvSpPr>
        <p:spPr>
          <a:xfrm>
            <a:off x="1295400" y="116114"/>
            <a:ext cx="7467600" cy="6360886"/>
          </a:xfrm>
        </p:spPr>
        <p:txBody>
          <a:bodyPr>
            <a:normAutofit/>
          </a:bodyPr>
          <a:lstStyle/>
          <a:p>
            <a:r>
              <a:rPr lang="en-US" dirty="0"/>
              <a:t>Another, more formal way to collect Documentation is the use of Assessments</a:t>
            </a:r>
          </a:p>
          <a:p>
            <a:r>
              <a:rPr lang="en-US" b="1" i="1" dirty="0"/>
              <a:t>Assessment Instruments</a:t>
            </a:r>
            <a:r>
              <a:rPr lang="en-US" dirty="0"/>
              <a:t> may include rubrics, checklists, tests, observations, peer and outside critique, class rolls, sign in sheets, audience surveys, etc. </a:t>
            </a:r>
          </a:p>
          <a:p>
            <a:pPr lvl="1"/>
            <a:r>
              <a:rPr lang="en-US" sz="1800" dirty="0"/>
              <a:t>The value of the Assessment</a:t>
            </a:r>
            <a:r>
              <a:rPr lang="en-US" sz="1800" b="1" dirty="0"/>
              <a:t> </a:t>
            </a:r>
            <a:r>
              <a:rPr lang="en-US" sz="1800" dirty="0"/>
              <a:t>is controlled by the quality and variety of the </a:t>
            </a:r>
            <a:r>
              <a:rPr lang="en-US" sz="1800" b="1" i="1" dirty="0"/>
              <a:t>assessment instruments</a:t>
            </a:r>
            <a:r>
              <a:rPr lang="en-US" sz="1800" dirty="0"/>
              <a:t> used. </a:t>
            </a:r>
          </a:p>
          <a:p>
            <a:pPr lvl="1"/>
            <a:r>
              <a:rPr lang="en-US" sz="1800" dirty="0"/>
              <a:t>These may also become Documentation as long as they are recorded, clearly labeled, and connected to intend Outcomes. </a:t>
            </a:r>
          </a:p>
          <a:p>
            <a:r>
              <a:rPr lang="en-US" i="1" dirty="0"/>
              <a:t>Three categories of Assessment</a:t>
            </a:r>
            <a:endParaRPr lang="en-US" dirty="0"/>
          </a:p>
          <a:p>
            <a:pPr lvl="1"/>
            <a:r>
              <a:rPr lang="en-US" sz="1800" dirty="0"/>
              <a:t>Diagnostic, Formative, and Summative  </a:t>
            </a:r>
          </a:p>
        </p:txBody>
      </p:sp>
    </p:spTree>
    <p:extLst>
      <p:ext uri="{BB962C8B-B14F-4D97-AF65-F5344CB8AC3E}">
        <p14:creationId xmlns:p14="http://schemas.microsoft.com/office/powerpoint/2010/main" val="1594597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886"/>
            <a:ext cx="6781800" cy="1320800"/>
          </a:xfrm>
        </p:spPr>
        <p:txBody>
          <a:bodyPr>
            <a:normAutofit/>
          </a:bodyPr>
          <a:lstStyle/>
          <a:p>
            <a:r>
              <a:rPr lang="en-US" sz="3000" dirty="0"/>
              <a:t>Providing/Collecting Documentation</a:t>
            </a:r>
          </a:p>
        </p:txBody>
      </p:sp>
      <p:sp>
        <p:nvSpPr>
          <p:cNvPr id="3" name="Content Placeholder 2"/>
          <p:cNvSpPr>
            <a:spLocks noGrp="1"/>
          </p:cNvSpPr>
          <p:nvPr>
            <p:ph idx="1"/>
          </p:nvPr>
        </p:nvSpPr>
        <p:spPr>
          <a:xfrm>
            <a:off x="1066800" y="0"/>
            <a:ext cx="7772400" cy="6705600"/>
          </a:xfrm>
        </p:spPr>
        <p:txBody>
          <a:bodyPr>
            <a:normAutofit/>
          </a:bodyPr>
          <a:lstStyle/>
          <a:p>
            <a:r>
              <a:rPr lang="en-US" sz="2400" b="1" i="1" dirty="0"/>
              <a:t>Assessment Instruments</a:t>
            </a:r>
            <a:r>
              <a:rPr lang="en-US" sz="2400" dirty="0"/>
              <a:t> </a:t>
            </a:r>
            <a:r>
              <a:rPr lang="en-US" sz="2400" b="1" i="1" dirty="0"/>
              <a:t>Categories</a:t>
            </a:r>
            <a:r>
              <a:rPr lang="en-US" dirty="0"/>
              <a:t> </a:t>
            </a:r>
          </a:p>
          <a:p>
            <a:pPr lvl="1"/>
            <a:r>
              <a:rPr lang="en-US" sz="2000" u="sng" dirty="0"/>
              <a:t>Diagnostic Assessment</a:t>
            </a:r>
          </a:p>
          <a:p>
            <a:pPr lvl="2"/>
            <a:r>
              <a:rPr lang="en-US" sz="2000" b="1" i="1" dirty="0"/>
              <a:t>Diagnostic Assessment</a:t>
            </a:r>
            <a:r>
              <a:rPr lang="en-US" sz="2000" dirty="0"/>
              <a:t> is used to discover a starting point for an individual, group or effort (process).</a:t>
            </a:r>
          </a:p>
          <a:p>
            <a:pPr lvl="2"/>
            <a:r>
              <a:rPr lang="en-US" sz="2000" i="1" dirty="0"/>
              <a:t>Example: </a:t>
            </a:r>
          </a:p>
          <a:p>
            <a:pPr lvl="2"/>
            <a:r>
              <a:rPr lang="en-US" sz="2000" dirty="0"/>
              <a:t>A quick warm up exercise where students are asked to hold the scissors and to cut along a series of lines.  </a:t>
            </a:r>
          </a:p>
          <a:p>
            <a:pPr lvl="3"/>
            <a:r>
              <a:rPr lang="en-US" sz="2000" dirty="0"/>
              <a:t>The instructor then uses the work to determine the depth and direction of the follow-up cutting with scissors lessons.</a:t>
            </a:r>
            <a:r>
              <a:rPr lang="en-US" sz="1800" dirty="0"/>
              <a:t> </a:t>
            </a:r>
          </a:p>
        </p:txBody>
      </p:sp>
    </p:spTree>
    <p:extLst>
      <p:ext uri="{BB962C8B-B14F-4D97-AF65-F5344CB8AC3E}">
        <p14:creationId xmlns:p14="http://schemas.microsoft.com/office/powerpoint/2010/main" val="714146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6781800" cy="1320800"/>
          </a:xfrm>
        </p:spPr>
        <p:txBody>
          <a:bodyPr>
            <a:normAutofit/>
          </a:bodyPr>
          <a:lstStyle/>
          <a:p>
            <a:r>
              <a:rPr lang="en-US" sz="3000" dirty="0"/>
              <a:t>Providing/Collecting Documentation</a:t>
            </a:r>
          </a:p>
        </p:txBody>
      </p:sp>
      <p:sp>
        <p:nvSpPr>
          <p:cNvPr id="3" name="Content Placeholder 2"/>
          <p:cNvSpPr>
            <a:spLocks noGrp="1"/>
          </p:cNvSpPr>
          <p:nvPr>
            <p:ph idx="1"/>
          </p:nvPr>
        </p:nvSpPr>
        <p:spPr>
          <a:xfrm>
            <a:off x="990600" y="609600"/>
            <a:ext cx="7543801" cy="5638800"/>
          </a:xfrm>
        </p:spPr>
        <p:txBody>
          <a:bodyPr>
            <a:normAutofit/>
          </a:bodyPr>
          <a:lstStyle/>
          <a:p>
            <a:r>
              <a:rPr lang="en-US" sz="2000" b="1" i="1" dirty="0"/>
              <a:t>Assessment Instruments</a:t>
            </a:r>
            <a:r>
              <a:rPr lang="en-US" sz="2000" dirty="0"/>
              <a:t> </a:t>
            </a:r>
            <a:r>
              <a:rPr lang="en-US" sz="2000" b="1" i="1" dirty="0"/>
              <a:t>Categories</a:t>
            </a:r>
            <a:r>
              <a:rPr lang="en-US" sz="2000" dirty="0"/>
              <a:t> </a:t>
            </a:r>
          </a:p>
          <a:p>
            <a:pPr lvl="1"/>
            <a:r>
              <a:rPr lang="en-US" u="sng" dirty="0"/>
              <a:t>Formative Assessment</a:t>
            </a:r>
          </a:p>
          <a:p>
            <a:pPr lvl="2"/>
            <a:r>
              <a:rPr lang="en-US" sz="2000" b="1" i="1" dirty="0"/>
              <a:t>Formative Assessment</a:t>
            </a:r>
            <a:r>
              <a:rPr lang="en-US" sz="2000" dirty="0"/>
              <a:t> is used to check progress toward specific objectives or goals.</a:t>
            </a:r>
          </a:p>
          <a:p>
            <a:pPr lvl="2"/>
            <a:r>
              <a:rPr lang="en-US" sz="2000" i="1" dirty="0"/>
              <a:t>For example: </a:t>
            </a:r>
          </a:p>
          <a:p>
            <a:pPr lvl="2"/>
            <a:r>
              <a:rPr lang="en-US" sz="2000" dirty="0"/>
              <a:t>One or more exercises where students practice each of the cutting techniques that is learned. </a:t>
            </a:r>
          </a:p>
          <a:p>
            <a:pPr lvl="3"/>
            <a:r>
              <a:rPr lang="en-US" sz="2000" dirty="0"/>
              <a:t>The instructor then uses the work to determine if the students have mastered needed scissor skills or if more practice is needed; and if more practice/ instructions, what would those lessons need to focus on.</a:t>
            </a:r>
          </a:p>
        </p:txBody>
      </p:sp>
    </p:spTree>
    <p:extLst>
      <p:ext uri="{BB962C8B-B14F-4D97-AF65-F5344CB8AC3E}">
        <p14:creationId xmlns:p14="http://schemas.microsoft.com/office/powerpoint/2010/main" val="2129440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6781800" cy="1320800"/>
          </a:xfrm>
        </p:spPr>
        <p:txBody>
          <a:bodyPr>
            <a:normAutofit/>
          </a:bodyPr>
          <a:lstStyle/>
          <a:p>
            <a:r>
              <a:rPr lang="en-US" sz="3000" dirty="0"/>
              <a:t>Providing/Collecting Documentation</a:t>
            </a:r>
          </a:p>
        </p:txBody>
      </p:sp>
      <p:sp>
        <p:nvSpPr>
          <p:cNvPr id="3" name="Content Placeholder 2"/>
          <p:cNvSpPr>
            <a:spLocks noGrp="1"/>
          </p:cNvSpPr>
          <p:nvPr>
            <p:ph idx="1"/>
          </p:nvPr>
        </p:nvSpPr>
        <p:spPr>
          <a:xfrm>
            <a:off x="1295400" y="990600"/>
            <a:ext cx="6858001" cy="5410200"/>
          </a:xfrm>
        </p:spPr>
        <p:txBody>
          <a:bodyPr>
            <a:normAutofit/>
          </a:bodyPr>
          <a:lstStyle/>
          <a:p>
            <a:r>
              <a:rPr lang="en-US" sz="2400" b="1" i="1" dirty="0"/>
              <a:t>Assessment Instruments</a:t>
            </a:r>
            <a:r>
              <a:rPr lang="en-US" sz="2400" dirty="0"/>
              <a:t> </a:t>
            </a:r>
            <a:r>
              <a:rPr lang="en-US" sz="2400" b="1" i="1" dirty="0"/>
              <a:t>Categories</a:t>
            </a:r>
            <a:r>
              <a:rPr lang="en-US" dirty="0"/>
              <a:t> </a:t>
            </a:r>
          </a:p>
          <a:p>
            <a:pPr lvl="1"/>
            <a:r>
              <a:rPr lang="en-US" sz="2000" u="sng" dirty="0"/>
              <a:t>Summative Assessment</a:t>
            </a:r>
          </a:p>
          <a:p>
            <a:pPr lvl="2"/>
            <a:r>
              <a:rPr lang="en-US" sz="2000" b="1" i="1" dirty="0"/>
              <a:t>Summative assessment </a:t>
            </a:r>
            <a:r>
              <a:rPr lang="en-US" sz="2000" dirty="0"/>
              <a:t>is</a:t>
            </a:r>
            <a:r>
              <a:rPr lang="en-US" sz="2000" b="1" i="1" dirty="0"/>
              <a:t> </a:t>
            </a:r>
            <a:r>
              <a:rPr lang="en-US" sz="2000" dirty="0"/>
              <a:t>used to determine end results or outcomes.</a:t>
            </a:r>
          </a:p>
          <a:p>
            <a:pPr lvl="2"/>
            <a:r>
              <a:rPr lang="en-US" sz="2000" i="1" dirty="0"/>
              <a:t>For example: </a:t>
            </a:r>
          </a:p>
          <a:p>
            <a:pPr lvl="2"/>
            <a:r>
              <a:rPr lang="en-US" sz="2000" dirty="0"/>
              <a:t>A final project where the cutting skills are used to create a product that will be measured with a rubric to assess the overall quality and accuracy of the students’ ability to cut with scissors.</a:t>
            </a:r>
          </a:p>
          <a:p>
            <a:pPr lvl="2"/>
            <a:endParaRPr lang="en-US" sz="1800" dirty="0"/>
          </a:p>
        </p:txBody>
      </p:sp>
    </p:spTree>
    <p:extLst>
      <p:ext uri="{BB962C8B-B14F-4D97-AF65-F5344CB8AC3E}">
        <p14:creationId xmlns:p14="http://schemas.microsoft.com/office/powerpoint/2010/main" val="2942062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485530" cy="1143000"/>
          </a:xfrm>
        </p:spPr>
        <p:txBody>
          <a:bodyPr>
            <a:noAutofit/>
          </a:bodyPr>
          <a:lstStyle/>
          <a:p>
            <a:pPr algn="l"/>
            <a:r>
              <a:rPr lang="en-US" sz="3000" dirty="0"/>
              <a:t>Breaking down Assessment – </a:t>
            </a:r>
            <a:br>
              <a:rPr lang="en-US" sz="3000" dirty="0"/>
            </a:br>
            <a:r>
              <a:rPr lang="en-US" sz="3000" dirty="0"/>
              <a:t>Data and Assessment Instruments</a:t>
            </a:r>
          </a:p>
        </p:txBody>
      </p:sp>
      <p:sp>
        <p:nvSpPr>
          <p:cNvPr id="5" name="Content Placeholder 4"/>
          <p:cNvSpPr>
            <a:spLocks noGrp="1"/>
          </p:cNvSpPr>
          <p:nvPr>
            <p:ph idx="1"/>
          </p:nvPr>
        </p:nvSpPr>
        <p:spPr>
          <a:xfrm>
            <a:off x="1222828" y="1828800"/>
            <a:ext cx="7481901" cy="5203163"/>
          </a:xfrm>
        </p:spPr>
        <p:txBody>
          <a:bodyPr>
            <a:noAutofit/>
          </a:bodyPr>
          <a:lstStyle/>
          <a:p>
            <a:pPr marL="0" indent="0">
              <a:spcBef>
                <a:spcPts val="0"/>
              </a:spcBef>
              <a:buNone/>
            </a:pPr>
            <a:r>
              <a:rPr lang="en-US" sz="1800" b="1" dirty="0"/>
              <a:t>Data</a:t>
            </a:r>
          </a:p>
          <a:p>
            <a:pPr marL="400050" lvl="1">
              <a:spcBef>
                <a:spcPts val="0"/>
              </a:spcBef>
            </a:pPr>
            <a:r>
              <a:rPr lang="en-US" sz="1800" dirty="0"/>
              <a:t>When we collect Documentation, we create Data…it’s that simple.</a:t>
            </a:r>
          </a:p>
          <a:p>
            <a:pPr marL="400050" lvl="1">
              <a:spcBef>
                <a:spcPts val="0"/>
              </a:spcBef>
            </a:pPr>
            <a:r>
              <a:rPr lang="en-US" sz="1800" dirty="0"/>
              <a:t>Quantitative and Qualitative  </a:t>
            </a:r>
          </a:p>
          <a:p>
            <a:pPr marL="800100" lvl="2">
              <a:spcBef>
                <a:spcPts val="0"/>
              </a:spcBef>
            </a:pPr>
            <a:r>
              <a:rPr lang="en-US" dirty="0"/>
              <a:t>Can collect data of either kind, or both (often referred to as Mixed Methods)</a:t>
            </a:r>
          </a:p>
          <a:p>
            <a:pPr marL="0">
              <a:spcBef>
                <a:spcPts val="0"/>
              </a:spcBef>
            </a:pPr>
            <a:endParaRPr lang="en-US" sz="1800" dirty="0"/>
          </a:p>
          <a:p>
            <a:pPr marL="0">
              <a:spcBef>
                <a:spcPts val="0"/>
              </a:spcBef>
            </a:pPr>
            <a:r>
              <a:rPr lang="en-US" sz="1800" b="1" dirty="0"/>
              <a:t>Quantitative Data</a:t>
            </a:r>
          </a:p>
          <a:p>
            <a:pPr lvl="1"/>
            <a:r>
              <a:rPr lang="en-US" sz="1800" b="1" i="1" dirty="0"/>
              <a:t>D</a:t>
            </a:r>
            <a:r>
              <a:rPr lang="en-US" sz="1800" dirty="0"/>
              <a:t>ata that can be counted.</a:t>
            </a:r>
          </a:p>
          <a:p>
            <a:pPr lvl="2"/>
            <a:r>
              <a:rPr lang="en-US" dirty="0"/>
              <a:t> Numbers are used to count the number of participants, assign grades (90% accurate), assign numeral based rubric score (student scores a 1 on the 4 point rubric scale), </a:t>
            </a:r>
            <a:r>
              <a:rPr lang="en-US" dirty="0" err="1"/>
              <a:t>etc</a:t>
            </a:r>
            <a:r>
              <a:rPr lang="en-US" dirty="0"/>
              <a:t>…    </a:t>
            </a:r>
          </a:p>
          <a:p>
            <a:pPr lvl="1"/>
            <a:r>
              <a:rPr lang="en-US" sz="1800" i="1" dirty="0"/>
              <a:t>For example:</a:t>
            </a:r>
            <a:endParaRPr lang="en-US" sz="1800" dirty="0"/>
          </a:p>
          <a:p>
            <a:pPr lvl="2"/>
            <a:r>
              <a:rPr lang="en-US" dirty="0"/>
              <a:t># of students able to use scissors to cut paper shapes accurately.  Each of the children scoring a 3 or higher on the accuracy of cutting shapes rubric.</a:t>
            </a:r>
          </a:p>
          <a:p>
            <a:pPr marL="0">
              <a:spcBef>
                <a:spcPts val="0"/>
              </a:spcBef>
            </a:pPr>
            <a:endParaRPr lang="en-US" sz="1800" dirty="0"/>
          </a:p>
          <a:p>
            <a:pPr marL="0">
              <a:spcBef>
                <a:spcPts val="0"/>
              </a:spcBef>
            </a:pPr>
            <a:endParaRPr lang="en-US" sz="1800" dirty="0"/>
          </a:p>
          <a:p>
            <a:pPr marL="0">
              <a:spcBef>
                <a:spcPts val="0"/>
              </a:spcBef>
            </a:pPr>
            <a:endParaRPr lang="en-US" sz="1800" dirty="0"/>
          </a:p>
        </p:txBody>
      </p:sp>
    </p:spTree>
    <p:extLst>
      <p:ext uri="{BB962C8B-B14F-4D97-AF65-F5344CB8AC3E}">
        <p14:creationId xmlns:p14="http://schemas.microsoft.com/office/powerpoint/2010/main" val="40247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1524000" y="4267200"/>
            <a:ext cx="5410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b="1">
                <a:solidFill>
                  <a:srgbClr val="009999"/>
                </a:solidFill>
              </a:rPr>
              <a:t>A logic model is your program ROAD MAP</a:t>
            </a:r>
          </a:p>
        </p:txBody>
      </p:sp>
      <p:sp>
        <p:nvSpPr>
          <p:cNvPr id="4099" name="Text Box 8"/>
          <p:cNvSpPr txBox="1">
            <a:spLocks noChangeArrowheads="1"/>
          </p:cNvSpPr>
          <p:nvPr/>
        </p:nvSpPr>
        <p:spPr bwMode="auto">
          <a:xfrm>
            <a:off x="3120736" y="685151"/>
            <a:ext cx="4419600" cy="266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800" b="1" i="1" dirty="0"/>
              <a:t>Where are you going? </a:t>
            </a:r>
          </a:p>
          <a:p>
            <a:pPr eaLnBrk="1" hangingPunct="1">
              <a:spcBef>
                <a:spcPct val="50000"/>
              </a:spcBef>
            </a:pPr>
            <a:r>
              <a:rPr lang="en-US" altLang="en-US" sz="2800" b="1" i="1" dirty="0"/>
              <a:t>How will you get there?</a:t>
            </a:r>
          </a:p>
          <a:p>
            <a:pPr eaLnBrk="1" hangingPunct="1">
              <a:spcBef>
                <a:spcPct val="50000"/>
              </a:spcBef>
            </a:pPr>
            <a:r>
              <a:rPr lang="en-US" altLang="en-US" sz="2800" b="1" i="1" dirty="0"/>
              <a:t>What will tell you that you’ve arrived?  </a:t>
            </a:r>
            <a:r>
              <a:rPr lang="en-US" altLang="en-US" sz="2800" dirty="0"/>
              <a:t>  </a:t>
            </a:r>
            <a:endParaRPr lang="en-US" altLang="en-US" dirty="0"/>
          </a:p>
          <a:p>
            <a:pPr eaLnBrk="1" hangingPunct="1">
              <a:spcBef>
                <a:spcPct val="50000"/>
              </a:spcBef>
            </a:pPr>
            <a:endParaRPr lang="en-US" altLang="en-US" dirty="0"/>
          </a:p>
        </p:txBody>
      </p:sp>
      <p:sp>
        <p:nvSpPr>
          <p:cNvPr id="4102" name="Text Box 38"/>
          <p:cNvSpPr txBox="1">
            <a:spLocks noChangeArrowheads="1"/>
          </p:cNvSpPr>
          <p:nvPr/>
        </p:nvSpPr>
        <p:spPr bwMode="auto">
          <a:xfrm>
            <a:off x="3260725" y="51419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 name="TextBox 6"/>
          <p:cNvSpPr txBox="1"/>
          <p:nvPr/>
        </p:nvSpPr>
        <p:spPr>
          <a:xfrm>
            <a:off x="2590800" y="6351164"/>
            <a:ext cx="6019800" cy="461665"/>
          </a:xfrm>
          <a:prstGeom prst="rect">
            <a:avLst/>
          </a:prstGeom>
          <a:noFill/>
        </p:spPr>
        <p:txBody>
          <a:bodyPr wrap="square" rtlCol="0">
            <a:spAutoFit/>
          </a:bodyPr>
          <a:lstStyle/>
          <a:p>
            <a:r>
              <a:rPr lang="en-US" sz="1200" dirty="0"/>
              <a:t>Much of the presentation is adapted from the University of Wisconsin Cooperative Extension- Program Development and Evaluation Office</a:t>
            </a:r>
          </a:p>
        </p:txBody>
      </p:sp>
      <p:pic>
        <p:nvPicPr>
          <p:cNvPr id="2" name="Picture 1" descr="external image road_map.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9300" y="3132387"/>
            <a:ext cx="1676400" cy="1224799"/>
          </a:xfrm>
          <a:prstGeom prst="rect">
            <a:avLst/>
          </a:prstGeom>
        </p:spPr>
      </p:pic>
      <p:pic>
        <p:nvPicPr>
          <p:cNvPr id="4" name="Content Placeholder 3" descr="Uploaded By : ocal Date : 06/26/2012 License Type: Public Domain"/>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762000" y="1143543"/>
            <a:ext cx="1762842" cy="2594316"/>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6347713" cy="609600"/>
          </a:xfrm>
        </p:spPr>
        <p:txBody>
          <a:bodyPr>
            <a:noAutofit/>
          </a:bodyPr>
          <a:lstStyle/>
          <a:p>
            <a:pPr algn="l"/>
            <a:r>
              <a:rPr lang="en-US" sz="3000" dirty="0"/>
              <a:t>Breaking down Assessment – </a:t>
            </a:r>
            <a:br>
              <a:rPr lang="en-US" sz="3000" dirty="0"/>
            </a:br>
            <a:r>
              <a:rPr lang="en-US" sz="3000" dirty="0"/>
              <a:t>Data and Assessment Instruments</a:t>
            </a:r>
          </a:p>
        </p:txBody>
      </p:sp>
      <p:sp>
        <p:nvSpPr>
          <p:cNvPr id="6" name="Content Placeholder 4"/>
          <p:cNvSpPr txBox="1">
            <a:spLocks/>
          </p:cNvSpPr>
          <p:nvPr/>
        </p:nvSpPr>
        <p:spPr>
          <a:xfrm>
            <a:off x="1066800" y="1981200"/>
            <a:ext cx="7481901" cy="5203163"/>
          </a:xfrm>
          <a:prstGeom prst="rect">
            <a:avLst/>
          </a:prstGeom>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0" indent="0">
              <a:spcBef>
                <a:spcPts val="0"/>
              </a:spcBef>
              <a:buFont typeface="Arial"/>
              <a:buNone/>
            </a:pPr>
            <a:r>
              <a:rPr lang="en-US" sz="1800" b="1" dirty="0"/>
              <a:t>Data</a:t>
            </a:r>
          </a:p>
          <a:p>
            <a:pPr marL="400050" lvl="1">
              <a:spcBef>
                <a:spcPts val="0"/>
              </a:spcBef>
            </a:pPr>
            <a:r>
              <a:rPr lang="en-US" sz="1800" dirty="0"/>
              <a:t>When we collect Documentation, we create Data…it’s that simple.</a:t>
            </a:r>
          </a:p>
          <a:p>
            <a:pPr marL="400050" lvl="1">
              <a:spcBef>
                <a:spcPts val="0"/>
              </a:spcBef>
            </a:pPr>
            <a:r>
              <a:rPr lang="en-US" sz="1800" dirty="0"/>
              <a:t>Quantitative and Qualitative  </a:t>
            </a:r>
          </a:p>
          <a:p>
            <a:pPr marL="800100" lvl="2">
              <a:spcBef>
                <a:spcPts val="0"/>
              </a:spcBef>
            </a:pPr>
            <a:r>
              <a:rPr lang="en-US" dirty="0"/>
              <a:t>Can collect data of either kind, or both (often referred to as Mixed Methods)</a:t>
            </a:r>
            <a:endParaRPr lang="en-US" sz="1800" dirty="0"/>
          </a:p>
          <a:p>
            <a:pPr marL="0">
              <a:spcBef>
                <a:spcPts val="0"/>
              </a:spcBef>
            </a:pPr>
            <a:r>
              <a:rPr lang="en-US" sz="1800" b="1" dirty="0"/>
              <a:t>Qualitative Data</a:t>
            </a:r>
          </a:p>
          <a:p>
            <a:pPr lvl="1"/>
            <a:r>
              <a:rPr lang="en-US" sz="1800" dirty="0"/>
              <a:t>It is written/spoken with words or images or sounds or performances or….but not numbers.  </a:t>
            </a:r>
          </a:p>
          <a:p>
            <a:pPr lvl="1"/>
            <a:r>
              <a:rPr lang="en-US" sz="1800" dirty="0"/>
              <a:t>It is used to communicate and explain qualities and characteristics.</a:t>
            </a:r>
            <a:r>
              <a:rPr lang="en-US" dirty="0"/>
              <a:t>  </a:t>
            </a:r>
          </a:p>
          <a:p>
            <a:pPr lvl="1"/>
            <a:r>
              <a:rPr lang="en-US" sz="1800" i="1" dirty="0"/>
              <a:t>For example:</a:t>
            </a:r>
            <a:endParaRPr lang="en-US" sz="1800" dirty="0"/>
          </a:p>
          <a:p>
            <a:pPr lvl="2"/>
            <a:r>
              <a:rPr lang="en-US" dirty="0"/>
              <a:t>The written description for the rubric that define the levels of quality and accuracy of the shapes cut out while using the scissors. </a:t>
            </a:r>
          </a:p>
          <a:p>
            <a:pPr lvl="2"/>
            <a:r>
              <a:rPr lang="en-US" dirty="0"/>
              <a:t>The verbal descriptions used to explain to students about the quality of their cutting and how to improve.</a:t>
            </a:r>
          </a:p>
          <a:p>
            <a:pPr lvl="2"/>
            <a:endParaRPr lang="en-US" dirty="0"/>
          </a:p>
          <a:p>
            <a:pPr marL="0">
              <a:spcBef>
                <a:spcPts val="0"/>
              </a:spcBef>
            </a:pPr>
            <a:endParaRPr lang="en-US" sz="1800" dirty="0"/>
          </a:p>
          <a:p>
            <a:pPr marL="0">
              <a:spcBef>
                <a:spcPts val="0"/>
              </a:spcBef>
            </a:pPr>
            <a:endParaRPr lang="en-US" sz="1800" dirty="0"/>
          </a:p>
          <a:p>
            <a:pPr marL="0">
              <a:spcBef>
                <a:spcPts val="0"/>
              </a:spcBef>
            </a:pPr>
            <a:endParaRPr lang="en-US" sz="1800" dirty="0"/>
          </a:p>
        </p:txBody>
      </p:sp>
    </p:spTree>
    <p:extLst>
      <p:ext uri="{BB962C8B-B14F-4D97-AF65-F5344CB8AC3E}">
        <p14:creationId xmlns:p14="http://schemas.microsoft.com/office/powerpoint/2010/main" val="245751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8" name="AutoShape 2"/>
          <p:cNvCxnSpPr>
            <a:cxnSpLocks noChangeShapeType="1"/>
          </p:cNvCxnSpPr>
          <p:nvPr/>
        </p:nvCxnSpPr>
        <p:spPr bwMode="auto">
          <a:xfrm>
            <a:off x="4495800" y="6858000"/>
            <a:ext cx="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9459" name="AutoShape 3"/>
          <p:cNvCxnSpPr>
            <a:cxnSpLocks noChangeShapeType="1"/>
          </p:cNvCxnSpPr>
          <p:nvPr/>
        </p:nvCxnSpPr>
        <p:spPr bwMode="auto">
          <a:xfrm>
            <a:off x="4495800" y="6858000"/>
            <a:ext cx="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8436" name="Rectangle 4"/>
          <p:cNvSpPr>
            <a:spLocks noGrp="1" noChangeArrowheads="1"/>
          </p:cNvSpPr>
          <p:nvPr>
            <p:ph type="title"/>
          </p:nvPr>
        </p:nvSpPr>
        <p:spPr>
          <a:xfrm>
            <a:off x="685800" y="138112"/>
            <a:ext cx="7772400" cy="1179513"/>
          </a:xfrm>
        </p:spPr>
        <p:txBody>
          <a:bodyPr lIns="0" tIns="0" rIns="0" bIns="0"/>
          <a:lstStyle/>
          <a:p>
            <a:pPr eaLnBrk="1" hangingPunct="1">
              <a:defRPr/>
            </a:pPr>
            <a:r>
              <a:rPr lang="en-US" sz="3600" dirty="0">
                <a:solidFill>
                  <a:schemeClr val="accent6">
                    <a:lumMod val="75000"/>
                  </a:schemeClr>
                </a:solidFill>
              </a:rPr>
              <a:t>What does a logic model look like?</a:t>
            </a:r>
            <a:r>
              <a:rPr lang="en-US" sz="4800" dirty="0">
                <a:solidFill>
                  <a:schemeClr val="accent6">
                    <a:lumMod val="75000"/>
                  </a:schemeClr>
                </a:solidFill>
              </a:rPr>
              <a:t>  </a:t>
            </a:r>
          </a:p>
        </p:txBody>
      </p:sp>
      <p:sp>
        <p:nvSpPr>
          <p:cNvPr id="19461" name="Rectangle 5"/>
          <p:cNvSpPr>
            <a:spLocks noGrp="1" noChangeArrowheads="1"/>
          </p:cNvSpPr>
          <p:nvPr>
            <p:ph type="body" sz="half" idx="1"/>
          </p:nvPr>
        </p:nvSpPr>
        <p:spPr>
          <a:xfrm>
            <a:off x="1066800" y="1255713"/>
            <a:ext cx="5026025" cy="5135563"/>
          </a:xfrm>
        </p:spPr>
        <p:txBody>
          <a:bodyPr/>
          <a:lstStyle/>
          <a:p>
            <a:pPr marL="231775" indent="-231775" eaLnBrk="1" hangingPunct="1">
              <a:buSzPct val="125000"/>
              <a:buFontTx/>
              <a:buChar char="•"/>
            </a:pPr>
            <a:r>
              <a:rPr lang="en-US" altLang="en-US" sz="2400" dirty="0">
                <a:ea typeface="ＭＳ Ｐゴシック" panose="020B0600070205080204" pitchFamily="34" charset="-128"/>
              </a:rPr>
              <a:t>Graphic display of boxes and arrows; vertical or horizontal</a:t>
            </a:r>
          </a:p>
          <a:p>
            <a:pPr lvl="1" eaLnBrk="1" hangingPunct="1">
              <a:buSzPct val="125000"/>
              <a:buFont typeface="Arial" panose="020B0604020202020204" pitchFamily="34" charset="0"/>
              <a:buChar char="-"/>
            </a:pPr>
            <a:r>
              <a:rPr lang="en-US" altLang="en-US" sz="2000" dirty="0">
                <a:ea typeface="ＭＳ Ｐゴシック" panose="020B0600070205080204" pitchFamily="34" charset="-128"/>
              </a:rPr>
              <a:t>Relationships, linkages</a:t>
            </a:r>
          </a:p>
          <a:p>
            <a:pPr marL="0" indent="0" eaLnBrk="1" hangingPunct="1">
              <a:buSzPct val="125000"/>
              <a:buFontTx/>
              <a:buChar char="•"/>
            </a:pPr>
            <a:r>
              <a:rPr lang="en-US" altLang="en-US" sz="2400" dirty="0">
                <a:ea typeface="ＭＳ Ｐゴシック" panose="020B0600070205080204" pitchFamily="34" charset="-128"/>
              </a:rPr>
              <a:t>  Any shape possible</a:t>
            </a:r>
          </a:p>
          <a:p>
            <a:pPr lvl="1" eaLnBrk="1" hangingPunct="1">
              <a:buSzPct val="125000"/>
              <a:buFont typeface="Arial" panose="020B0604020202020204" pitchFamily="34" charset="0"/>
              <a:buChar char="-"/>
            </a:pPr>
            <a:r>
              <a:rPr lang="en-US" altLang="en-US" sz="2000" dirty="0">
                <a:ea typeface="ＭＳ Ｐゴシック" panose="020B0600070205080204" pitchFamily="34" charset="-128"/>
              </a:rPr>
              <a:t>Circular, dynamic</a:t>
            </a:r>
          </a:p>
          <a:p>
            <a:pPr lvl="1" eaLnBrk="1" hangingPunct="1">
              <a:buSzPct val="125000"/>
              <a:buFont typeface="Arial" panose="020B0604020202020204" pitchFamily="34" charset="0"/>
              <a:buChar char="-"/>
            </a:pPr>
            <a:r>
              <a:rPr lang="en-US" altLang="en-US" sz="2000" dirty="0">
                <a:ea typeface="ＭＳ Ｐゴシック" panose="020B0600070205080204" pitchFamily="34" charset="-128"/>
              </a:rPr>
              <a:t>Cultural adaptations; storyboards</a:t>
            </a:r>
          </a:p>
          <a:p>
            <a:pPr marL="0" indent="0" eaLnBrk="1" hangingPunct="1">
              <a:buSzPct val="125000"/>
              <a:buFontTx/>
              <a:buChar char="•"/>
            </a:pPr>
            <a:r>
              <a:rPr lang="en-US" altLang="en-US" sz="2400" dirty="0">
                <a:ea typeface="ＭＳ Ｐゴシック" panose="020B0600070205080204" pitchFamily="34" charset="-128"/>
              </a:rPr>
              <a:t>  Level of detail</a:t>
            </a:r>
          </a:p>
          <a:p>
            <a:pPr lvl="1" eaLnBrk="1" hangingPunct="1">
              <a:buSzPct val="125000"/>
              <a:buFont typeface="Arial" panose="020B0604020202020204" pitchFamily="34" charset="0"/>
              <a:buChar char="-"/>
            </a:pPr>
            <a:r>
              <a:rPr lang="en-US" altLang="en-US" sz="2000" dirty="0">
                <a:ea typeface="ＭＳ Ｐゴシック" panose="020B0600070205080204" pitchFamily="34" charset="-128"/>
              </a:rPr>
              <a:t>Simple</a:t>
            </a:r>
          </a:p>
          <a:p>
            <a:pPr lvl="1" eaLnBrk="1" hangingPunct="1">
              <a:buSzPct val="125000"/>
              <a:buFont typeface="Arial" panose="020B0604020202020204" pitchFamily="34" charset="0"/>
              <a:buChar char="-"/>
            </a:pPr>
            <a:r>
              <a:rPr lang="en-US" altLang="en-US" sz="2000" dirty="0">
                <a:ea typeface="ＭＳ Ｐゴシック" panose="020B0600070205080204" pitchFamily="34" charset="-128"/>
              </a:rPr>
              <a:t>Complex</a:t>
            </a:r>
          </a:p>
          <a:p>
            <a:pPr marL="0" indent="0" eaLnBrk="1" hangingPunct="1">
              <a:lnSpc>
                <a:spcPct val="110000"/>
              </a:lnSpc>
              <a:buSzPct val="125000"/>
              <a:buFontTx/>
              <a:buChar char="•"/>
            </a:pPr>
            <a:r>
              <a:rPr lang="en-US" altLang="en-US" sz="2400" dirty="0">
                <a:ea typeface="ＭＳ Ｐゴシック" panose="020B0600070205080204" pitchFamily="34" charset="-128"/>
              </a:rPr>
              <a:t>  Multiple models</a:t>
            </a:r>
          </a:p>
        </p:txBody>
      </p:sp>
      <p:pic>
        <p:nvPicPr>
          <p:cNvPr id="19462" name="Picture 7" descr="lm_colorgchart copy"/>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6172200" y="1828800"/>
            <a:ext cx="1930400" cy="1698625"/>
          </a:xfrm>
          <a:noFill/>
        </p:spPr>
      </p:pic>
      <p:pic>
        <p:nvPicPr>
          <p:cNvPr id="19463" name="Picture 9" descr="lm_col3cols"/>
          <p:cNvPicPr>
            <a:picLocks noGrp="1" noChangeAspect="1" noChangeArrowheads="1"/>
          </p:cNvPicPr>
          <p:nvPr>
            <p:ph sz="quarter" idx="3"/>
          </p:nvPr>
        </p:nvPicPr>
        <p:blipFill>
          <a:blip r:embed="rId4" cstate="email">
            <a:extLst>
              <a:ext uri="{28A0092B-C50C-407E-A947-70E740481C1C}">
                <a14:useLocalDpi xmlns:a14="http://schemas.microsoft.com/office/drawing/2010/main"/>
              </a:ext>
            </a:extLst>
          </a:blip>
          <a:srcRect/>
          <a:stretch>
            <a:fillRect/>
          </a:stretch>
        </p:blipFill>
        <p:spPr>
          <a:xfrm>
            <a:off x="4590143" y="4667250"/>
            <a:ext cx="1928813" cy="1789113"/>
          </a:xfrm>
          <a:noFill/>
        </p:spPr>
      </p:pic>
      <p:pic>
        <p:nvPicPr>
          <p:cNvPr id="19464" name="Picture 11" descr="lm_circshape copy"/>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58000" y="3657600"/>
            <a:ext cx="2054225"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685800" y="228600"/>
            <a:ext cx="4648200" cy="1143000"/>
          </a:xfrm>
        </p:spPr>
        <p:txBody>
          <a:bodyPr>
            <a:normAutofit fontScale="90000"/>
          </a:bodyPr>
          <a:lstStyle/>
          <a:p>
            <a:pPr algn="r" eaLnBrk="1" hangingPunct="1">
              <a:defRPr/>
            </a:pPr>
            <a:r>
              <a:rPr lang="en-US" dirty="0">
                <a:solidFill>
                  <a:schemeClr val="accent6">
                    <a:lumMod val="50000"/>
                  </a:schemeClr>
                </a:solidFill>
              </a:rPr>
              <a:t>Multiple logic models</a:t>
            </a:r>
          </a:p>
        </p:txBody>
      </p:sp>
      <p:sp>
        <p:nvSpPr>
          <p:cNvPr id="98307" name="Rectangle 3"/>
          <p:cNvSpPr>
            <a:spLocks noGrp="1" noChangeArrowheads="1"/>
          </p:cNvSpPr>
          <p:nvPr>
            <p:ph idx="1"/>
          </p:nvPr>
        </p:nvSpPr>
        <p:spPr>
          <a:xfrm>
            <a:off x="1143000" y="1371600"/>
            <a:ext cx="7620000" cy="4724400"/>
          </a:xfrm>
        </p:spPr>
        <p:txBody>
          <a:bodyPr/>
          <a:lstStyle/>
          <a:p>
            <a:pPr marL="0" indent="0">
              <a:lnSpc>
                <a:spcPct val="90000"/>
              </a:lnSpc>
              <a:defRPr/>
            </a:pPr>
            <a:r>
              <a:rPr lang="en-US" sz="2400" dirty="0"/>
              <a:t>Multiple models may be needed to describe and explain complex initiatives or systems. </a:t>
            </a:r>
          </a:p>
          <a:p>
            <a:pPr marL="533400" indent="-533400">
              <a:lnSpc>
                <a:spcPct val="90000"/>
              </a:lnSpc>
              <a:defRPr/>
            </a:pPr>
            <a:endParaRPr lang="en-US" sz="2400" dirty="0"/>
          </a:p>
          <a:p>
            <a:pPr marL="533400" indent="-533400">
              <a:lnSpc>
                <a:spcPct val="90000"/>
              </a:lnSpc>
              <a:buFontTx/>
              <a:buAutoNum type="arabicPeriod"/>
              <a:defRPr/>
            </a:pPr>
            <a:r>
              <a:rPr lang="en-US" sz="2400" dirty="0"/>
              <a:t>Multi-level programs:  </a:t>
            </a:r>
            <a:br>
              <a:rPr lang="en-US" sz="2400" dirty="0"/>
            </a:br>
            <a:r>
              <a:rPr lang="en-US" sz="2400" dirty="0"/>
              <a:t>A series of linked models that depict varying levels such as national-state-county levels OR, institution-division-unit levels</a:t>
            </a:r>
          </a:p>
          <a:p>
            <a:pPr marL="533400" indent="-533400">
              <a:lnSpc>
                <a:spcPct val="90000"/>
              </a:lnSpc>
              <a:buFontTx/>
              <a:buAutoNum type="arabicPeriod"/>
              <a:defRPr/>
            </a:pPr>
            <a:endParaRPr lang="en-US" sz="2400" dirty="0"/>
          </a:p>
          <a:p>
            <a:pPr marL="533400" indent="-533400">
              <a:lnSpc>
                <a:spcPct val="90000"/>
              </a:lnSpc>
              <a:buFontTx/>
              <a:buAutoNum type="arabicPeriod"/>
              <a:defRPr/>
            </a:pPr>
            <a:r>
              <a:rPr lang="en-US" sz="2400" dirty="0"/>
              <a:t>Multi-component programs:   </a:t>
            </a:r>
            <a:br>
              <a:rPr lang="en-US" sz="2400" dirty="0"/>
            </a:br>
            <a:r>
              <a:rPr lang="en-US" sz="2400" dirty="0"/>
              <a:t>A series of models to depict various components (goals, sites, target populations) within a comprehensive initiative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p:cNvSpPr txBox="1">
            <a:spLocks noChangeArrowheads="1"/>
          </p:cNvSpPr>
          <p:nvPr/>
        </p:nvSpPr>
        <p:spPr bwMode="auto">
          <a:xfrm>
            <a:off x="152400" y="914400"/>
            <a:ext cx="82296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3200" b="1"/>
          </a:p>
        </p:txBody>
      </p:sp>
      <p:sp>
        <p:nvSpPr>
          <p:cNvPr id="22531" name="Rectangle 2"/>
          <p:cNvSpPr>
            <a:spLocks noChangeArrowheads="1"/>
          </p:cNvSpPr>
          <p:nvPr/>
        </p:nvSpPr>
        <p:spPr bwMode="auto">
          <a:xfrm>
            <a:off x="1728788" y="2065338"/>
            <a:ext cx="63515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US" altLang="en-US" sz="1100">
              <a:latin typeface="Times New Roman" panose="02020603050405020304" pitchFamily="18" charset="0"/>
            </a:endParaRPr>
          </a:p>
        </p:txBody>
      </p:sp>
      <p:sp>
        <p:nvSpPr>
          <p:cNvPr id="22532" name="Text Box 4"/>
          <p:cNvSpPr txBox="1">
            <a:spLocks noChangeArrowheads="1"/>
          </p:cNvSpPr>
          <p:nvPr/>
        </p:nvSpPr>
        <p:spPr bwMode="auto">
          <a:xfrm>
            <a:off x="962025" y="1193800"/>
            <a:ext cx="8985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Inputs</a:t>
            </a:r>
            <a:endParaRPr lang="en-US" altLang="en-US" sz="3200" b="1"/>
          </a:p>
        </p:txBody>
      </p:sp>
      <p:sp>
        <p:nvSpPr>
          <p:cNvPr id="22533" name="Text Box 5"/>
          <p:cNvSpPr txBox="1">
            <a:spLocks noChangeArrowheads="1"/>
          </p:cNvSpPr>
          <p:nvPr/>
        </p:nvSpPr>
        <p:spPr bwMode="auto">
          <a:xfrm>
            <a:off x="2479675" y="1193800"/>
            <a:ext cx="8985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Activities</a:t>
            </a:r>
            <a:endParaRPr lang="en-US" altLang="en-US" sz="3200" b="1"/>
          </a:p>
        </p:txBody>
      </p:sp>
      <p:sp>
        <p:nvSpPr>
          <p:cNvPr id="22534" name="Text Box 6"/>
          <p:cNvSpPr txBox="1">
            <a:spLocks noChangeArrowheads="1"/>
          </p:cNvSpPr>
          <p:nvPr/>
        </p:nvSpPr>
        <p:spPr bwMode="auto">
          <a:xfrm>
            <a:off x="3859213" y="1193800"/>
            <a:ext cx="800100"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Reach</a:t>
            </a:r>
            <a:endParaRPr lang="en-US" altLang="en-US" sz="3200" b="1"/>
          </a:p>
        </p:txBody>
      </p:sp>
      <p:sp>
        <p:nvSpPr>
          <p:cNvPr id="22535" name="Text Box 7"/>
          <p:cNvSpPr txBox="1">
            <a:spLocks noChangeArrowheads="1"/>
          </p:cNvSpPr>
          <p:nvPr/>
        </p:nvSpPr>
        <p:spPr bwMode="auto">
          <a:xfrm>
            <a:off x="4959350" y="1193800"/>
            <a:ext cx="998538"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200" b="1"/>
              <a:t>Short</a:t>
            </a:r>
            <a:endParaRPr lang="en-US" altLang="en-US" sz="3200" b="1"/>
          </a:p>
        </p:txBody>
      </p:sp>
      <p:sp>
        <p:nvSpPr>
          <p:cNvPr id="22536" name="Text Box 8"/>
          <p:cNvSpPr txBox="1">
            <a:spLocks noChangeArrowheads="1"/>
          </p:cNvSpPr>
          <p:nvPr/>
        </p:nvSpPr>
        <p:spPr bwMode="auto">
          <a:xfrm>
            <a:off x="6656388" y="1193800"/>
            <a:ext cx="1000125"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Medium</a:t>
            </a:r>
            <a:endParaRPr lang="en-US" altLang="en-US" sz="3200" b="1"/>
          </a:p>
        </p:txBody>
      </p:sp>
      <p:sp>
        <p:nvSpPr>
          <p:cNvPr id="22537" name="Text Box 9"/>
          <p:cNvSpPr txBox="1">
            <a:spLocks noChangeArrowheads="1"/>
          </p:cNvSpPr>
          <p:nvPr/>
        </p:nvSpPr>
        <p:spPr bwMode="auto">
          <a:xfrm>
            <a:off x="8070850" y="1193800"/>
            <a:ext cx="700088" cy="306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Long</a:t>
            </a:r>
            <a:endParaRPr lang="en-US" altLang="en-US" sz="3200" b="1"/>
          </a:p>
        </p:txBody>
      </p:sp>
      <p:sp>
        <p:nvSpPr>
          <p:cNvPr id="22538" name="AutoShape 10"/>
          <p:cNvSpPr>
            <a:spLocks noChangeArrowheads="1"/>
          </p:cNvSpPr>
          <p:nvPr/>
        </p:nvSpPr>
        <p:spPr bwMode="auto">
          <a:xfrm>
            <a:off x="7956550" y="3233738"/>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Social norms more supportive of  youth access to arts</a:t>
            </a:r>
            <a:endParaRPr lang="en-US" altLang="en-US" sz="2800" b="1" dirty="0"/>
          </a:p>
        </p:txBody>
      </p:sp>
      <p:sp>
        <p:nvSpPr>
          <p:cNvPr id="22539" name="AutoShape 11"/>
          <p:cNvSpPr>
            <a:spLocks noChangeArrowheads="1"/>
          </p:cNvSpPr>
          <p:nvPr/>
        </p:nvSpPr>
        <p:spPr bwMode="auto">
          <a:xfrm>
            <a:off x="7956550" y="4456113"/>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Initial access to arts education at young age/grades</a:t>
            </a:r>
            <a:endParaRPr lang="en-US" altLang="en-US" sz="2800" b="1" dirty="0"/>
          </a:p>
        </p:txBody>
      </p:sp>
      <p:sp>
        <p:nvSpPr>
          <p:cNvPr id="22540" name="Text Box 12"/>
          <p:cNvSpPr txBox="1">
            <a:spLocks noChangeArrowheads="1"/>
          </p:cNvSpPr>
          <p:nvPr/>
        </p:nvSpPr>
        <p:spPr bwMode="auto">
          <a:xfrm>
            <a:off x="762000" y="1503363"/>
            <a:ext cx="1098550" cy="41433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Coalition members</a:t>
            </a:r>
            <a:endParaRPr lang="en-US" altLang="en-US" sz="2800" b="1"/>
          </a:p>
        </p:txBody>
      </p:sp>
      <p:sp>
        <p:nvSpPr>
          <p:cNvPr id="22541" name="Text Box 13"/>
          <p:cNvSpPr txBox="1">
            <a:spLocks noChangeArrowheads="1"/>
          </p:cNvSpPr>
          <p:nvPr/>
        </p:nvSpPr>
        <p:spPr bwMode="auto">
          <a:xfrm>
            <a:off x="762000" y="2270125"/>
            <a:ext cx="109855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Time</a:t>
            </a:r>
            <a:endParaRPr lang="en-US" altLang="en-US" sz="2800" b="1"/>
          </a:p>
        </p:txBody>
      </p:sp>
      <p:sp>
        <p:nvSpPr>
          <p:cNvPr id="22542" name="Text Box 14"/>
          <p:cNvSpPr txBox="1">
            <a:spLocks noChangeArrowheads="1"/>
          </p:cNvSpPr>
          <p:nvPr/>
        </p:nvSpPr>
        <p:spPr bwMode="auto">
          <a:xfrm>
            <a:off x="762000" y="2778125"/>
            <a:ext cx="1098550" cy="3063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Funding</a:t>
            </a:r>
            <a:endParaRPr lang="en-US" altLang="en-US" sz="2800" b="1"/>
          </a:p>
        </p:txBody>
      </p:sp>
      <p:sp>
        <p:nvSpPr>
          <p:cNvPr id="22543" name="Text Box 15"/>
          <p:cNvSpPr txBox="1">
            <a:spLocks noChangeArrowheads="1"/>
          </p:cNvSpPr>
          <p:nvPr/>
        </p:nvSpPr>
        <p:spPr bwMode="auto">
          <a:xfrm>
            <a:off x="762000" y="3289300"/>
            <a:ext cx="1098550" cy="7127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Partners</a:t>
            </a:r>
          </a:p>
          <a:p>
            <a:pPr>
              <a:buFont typeface="Symbol" panose="05050102010706020507" pitchFamily="18" charset="2"/>
              <a:buChar char="·"/>
            </a:pPr>
            <a:r>
              <a:rPr lang="en-US" altLang="en-US" sz="900"/>
              <a:t>Local</a:t>
            </a:r>
          </a:p>
          <a:p>
            <a:pPr>
              <a:buFont typeface="Symbol" panose="05050102010706020507" pitchFamily="18" charset="2"/>
              <a:buChar char="·"/>
            </a:pPr>
            <a:r>
              <a:rPr lang="en-US" altLang="en-US" sz="900"/>
              <a:t>Regional</a:t>
            </a:r>
          </a:p>
          <a:p>
            <a:pPr>
              <a:buFont typeface="Symbol" panose="05050102010706020507" pitchFamily="18" charset="2"/>
              <a:buChar char="·"/>
            </a:pPr>
            <a:r>
              <a:rPr lang="en-US" altLang="en-US" sz="900"/>
              <a:t>State </a:t>
            </a:r>
            <a:endParaRPr lang="en-US" altLang="en-US" sz="2800" b="1"/>
          </a:p>
        </p:txBody>
      </p:sp>
      <p:sp>
        <p:nvSpPr>
          <p:cNvPr id="22544" name="Text Box 16"/>
          <p:cNvSpPr txBox="1">
            <a:spLocks noChangeArrowheads="1"/>
          </p:cNvSpPr>
          <p:nvPr/>
        </p:nvSpPr>
        <p:spPr bwMode="auto">
          <a:xfrm>
            <a:off x="762000" y="4895850"/>
            <a:ext cx="1098550" cy="4095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a:t>Local media outlets</a:t>
            </a:r>
            <a:endParaRPr lang="en-US" altLang="en-US" sz="900" b="1"/>
          </a:p>
        </p:txBody>
      </p:sp>
      <p:sp>
        <p:nvSpPr>
          <p:cNvPr id="22545" name="Text Box 17"/>
          <p:cNvSpPr txBox="1">
            <a:spLocks noChangeArrowheads="1"/>
          </p:cNvSpPr>
          <p:nvPr/>
        </p:nvSpPr>
        <p:spPr bwMode="auto">
          <a:xfrm>
            <a:off x="2281238" y="2328863"/>
            <a:ext cx="1298575" cy="5651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a:t>Educate youth and adults on policy change options and how to achieve them </a:t>
            </a:r>
            <a:endParaRPr lang="en-US" altLang="en-US" sz="2800" b="1"/>
          </a:p>
        </p:txBody>
      </p:sp>
      <p:sp>
        <p:nvSpPr>
          <p:cNvPr id="22546" name="Text Box 18"/>
          <p:cNvSpPr txBox="1">
            <a:spLocks noChangeArrowheads="1"/>
          </p:cNvSpPr>
          <p:nvPr/>
        </p:nvSpPr>
        <p:spPr bwMode="auto">
          <a:xfrm>
            <a:off x="762000" y="4205288"/>
            <a:ext cx="1098550" cy="41433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a:t>Effective practice strategies</a:t>
            </a:r>
            <a:endParaRPr lang="en-US" altLang="en-US" sz="900" b="1"/>
          </a:p>
        </p:txBody>
      </p:sp>
      <p:sp>
        <p:nvSpPr>
          <p:cNvPr id="22547" name="Text Box 19"/>
          <p:cNvSpPr txBox="1">
            <a:spLocks noChangeArrowheads="1"/>
          </p:cNvSpPr>
          <p:nvPr/>
        </p:nvSpPr>
        <p:spPr bwMode="auto">
          <a:xfrm>
            <a:off x="2281238" y="3857625"/>
            <a:ext cx="1298575" cy="6238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a:t>Develop strategy for and promote engagement of youth in policy change</a:t>
            </a:r>
            <a:endParaRPr lang="en-US" altLang="en-US" sz="2800" b="1"/>
          </a:p>
        </p:txBody>
      </p:sp>
      <p:sp>
        <p:nvSpPr>
          <p:cNvPr id="22548" name="Line 20"/>
          <p:cNvSpPr>
            <a:spLocks noChangeShapeType="1"/>
          </p:cNvSpPr>
          <p:nvPr/>
        </p:nvSpPr>
        <p:spPr bwMode="auto">
          <a:xfrm>
            <a:off x="8356600" y="4151313"/>
            <a:ext cx="0" cy="3048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9" name="Text Box 21"/>
          <p:cNvSpPr txBox="1">
            <a:spLocks noChangeArrowheads="1"/>
          </p:cNvSpPr>
          <p:nvPr/>
        </p:nvSpPr>
        <p:spPr bwMode="auto">
          <a:xfrm>
            <a:off x="2281238" y="5080000"/>
            <a:ext cx="1298575" cy="7143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dirty="0"/>
              <a:t>Promote community support for youth involvement in community level arts education policy change</a:t>
            </a:r>
            <a:endParaRPr lang="en-US" altLang="en-US" sz="2800" b="1" dirty="0"/>
          </a:p>
        </p:txBody>
      </p:sp>
      <p:sp>
        <p:nvSpPr>
          <p:cNvPr id="22550" name="Text Box 22"/>
          <p:cNvSpPr txBox="1">
            <a:spLocks noChangeArrowheads="1"/>
          </p:cNvSpPr>
          <p:nvPr/>
        </p:nvSpPr>
        <p:spPr bwMode="auto">
          <a:xfrm>
            <a:off x="5857875" y="990600"/>
            <a:ext cx="19986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200" b="1"/>
              <a:t>Outcomes - Impact</a:t>
            </a:r>
            <a:endParaRPr lang="en-US" altLang="en-US" sz="3200" b="1"/>
          </a:p>
        </p:txBody>
      </p:sp>
      <p:sp>
        <p:nvSpPr>
          <p:cNvPr id="22551" name="Text Box 23"/>
          <p:cNvSpPr txBox="1">
            <a:spLocks noChangeArrowheads="1"/>
          </p:cNvSpPr>
          <p:nvPr/>
        </p:nvSpPr>
        <p:spPr bwMode="auto">
          <a:xfrm>
            <a:off x="2281238" y="3032125"/>
            <a:ext cx="1298575" cy="71278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a:t>Identify partners, including youth serving organizations and schools, for engaging youth in policy change</a:t>
            </a:r>
            <a:r>
              <a:rPr lang="en-US" altLang="en-US" sz="800">
                <a:latin typeface="Palatino Linotype" panose="02040502050505030304" pitchFamily="18" charset="0"/>
              </a:rPr>
              <a:t> </a:t>
            </a:r>
            <a:endParaRPr lang="en-US" altLang="en-US" sz="2800" b="1"/>
          </a:p>
        </p:txBody>
      </p:sp>
      <p:sp>
        <p:nvSpPr>
          <p:cNvPr id="22552" name="AutoShape 24"/>
          <p:cNvSpPr>
            <a:spLocks/>
          </p:cNvSpPr>
          <p:nvPr/>
        </p:nvSpPr>
        <p:spPr bwMode="auto">
          <a:xfrm>
            <a:off x="3579813" y="1512888"/>
            <a:ext cx="100012" cy="3771900"/>
          </a:xfrm>
          <a:prstGeom prst="rightBrace">
            <a:avLst>
              <a:gd name="adj1" fmla="val 314287"/>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2553" name="Line 25"/>
          <p:cNvSpPr>
            <a:spLocks noChangeShapeType="1"/>
          </p:cNvSpPr>
          <p:nvPr/>
        </p:nvSpPr>
        <p:spPr bwMode="auto">
          <a:xfrm>
            <a:off x="8356600" y="2927350"/>
            <a:ext cx="0" cy="3063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4" name="Text Box 26"/>
          <p:cNvSpPr txBox="1">
            <a:spLocks noChangeArrowheads="1"/>
          </p:cNvSpPr>
          <p:nvPr/>
        </p:nvSpPr>
        <p:spPr bwMode="auto">
          <a:xfrm>
            <a:off x="2281238" y="1512888"/>
            <a:ext cx="1298575" cy="6111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800" dirty="0"/>
              <a:t>Establish baseline for arts education policy change in community with help from youth</a:t>
            </a:r>
            <a:endParaRPr lang="en-US" altLang="en-US" sz="2800" b="1" dirty="0"/>
          </a:p>
        </p:txBody>
      </p:sp>
      <p:sp>
        <p:nvSpPr>
          <p:cNvPr id="22555" name="Text Box 27"/>
          <p:cNvSpPr txBox="1">
            <a:spLocks noChangeArrowheads="1"/>
          </p:cNvSpPr>
          <p:nvPr/>
        </p:nvSpPr>
        <p:spPr bwMode="auto">
          <a:xfrm>
            <a:off x="2281238" y="4619625"/>
            <a:ext cx="1298575"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800"/>
              <a:t>Assist with development of youth advocacy skills  </a:t>
            </a:r>
            <a:endParaRPr lang="en-US" altLang="en-US" sz="2800" b="1"/>
          </a:p>
        </p:txBody>
      </p:sp>
      <p:sp>
        <p:nvSpPr>
          <p:cNvPr id="22556" name="Line 28"/>
          <p:cNvSpPr>
            <a:spLocks noChangeShapeType="1"/>
          </p:cNvSpPr>
          <p:nvPr/>
        </p:nvSpPr>
        <p:spPr bwMode="auto">
          <a:xfrm flipV="1">
            <a:off x="7556500" y="3130550"/>
            <a:ext cx="400050" cy="122396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7" name="Line 29"/>
          <p:cNvSpPr>
            <a:spLocks noChangeShapeType="1"/>
          </p:cNvSpPr>
          <p:nvPr/>
        </p:nvSpPr>
        <p:spPr bwMode="auto">
          <a:xfrm>
            <a:off x="7045325" y="2203450"/>
            <a:ext cx="0" cy="4064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8" name="AutoShape 30"/>
          <p:cNvSpPr>
            <a:spLocks/>
          </p:cNvSpPr>
          <p:nvPr/>
        </p:nvSpPr>
        <p:spPr bwMode="auto">
          <a:xfrm>
            <a:off x="4459288" y="2417763"/>
            <a:ext cx="200025" cy="2446337"/>
          </a:xfrm>
          <a:prstGeom prst="rightBracket">
            <a:avLst>
              <a:gd name="adj" fmla="val 10191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2559" name="Line 31"/>
          <p:cNvSpPr>
            <a:spLocks noChangeShapeType="1"/>
          </p:cNvSpPr>
          <p:nvPr/>
        </p:nvSpPr>
        <p:spPr bwMode="auto">
          <a:xfrm>
            <a:off x="5459413" y="3130550"/>
            <a:ext cx="0" cy="2047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0" name="Line 32"/>
          <p:cNvSpPr>
            <a:spLocks noChangeShapeType="1"/>
          </p:cNvSpPr>
          <p:nvPr/>
        </p:nvSpPr>
        <p:spPr bwMode="auto">
          <a:xfrm>
            <a:off x="4659313" y="2622550"/>
            <a:ext cx="2000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1" name="Line 33"/>
          <p:cNvSpPr>
            <a:spLocks noChangeShapeType="1"/>
          </p:cNvSpPr>
          <p:nvPr/>
        </p:nvSpPr>
        <p:spPr bwMode="auto">
          <a:xfrm flipH="1">
            <a:off x="5457825" y="5068888"/>
            <a:ext cx="1588" cy="173037"/>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2" name="Line 34"/>
          <p:cNvSpPr>
            <a:spLocks noChangeShapeType="1"/>
          </p:cNvSpPr>
          <p:nvPr/>
        </p:nvSpPr>
        <p:spPr bwMode="auto">
          <a:xfrm>
            <a:off x="5459413" y="4151313"/>
            <a:ext cx="0" cy="2032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3" name="Line 35"/>
          <p:cNvSpPr>
            <a:spLocks noChangeShapeType="1"/>
          </p:cNvSpPr>
          <p:nvPr/>
        </p:nvSpPr>
        <p:spPr bwMode="auto">
          <a:xfrm flipV="1">
            <a:off x="6010275" y="2209800"/>
            <a:ext cx="444500" cy="21336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4" name="AutoShape 36"/>
          <p:cNvSpPr>
            <a:spLocks noChangeArrowheads="1"/>
          </p:cNvSpPr>
          <p:nvPr/>
        </p:nvSpPr>
        <p:spPr bwMode="auto">
          <a:xfrm>
            <a:off x="4905375" y="5241925"/>
            <a:ext cx="1198563" cy="69532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Increased support  for youth involvement in policy change</a:t>
            </a:r>
          </a:p>
          <a:p>
            <a:endParaRPr lang="en-US" altLang="en-US" sz="2800" b="1"/>
          </a:p>
        </p:txBody>
      </p:sp>
      <p:sp>
        <p:nvSpPr>
          <p:cNvPr id="22565" name="AutoShape 37"/>
          <p:cNvSpPr>
            <a:spLocks noChangeArrowheads="1"/>
          </p:cNvSpPr>
          <p:nvPr/>
        </p:nvSpPr>
        <p:spPr bwMode="auto">
          <a:xfrm>
            <a:off x="4859338" y="4354513"/>
            <a:ext cx="1198562" cy="714375"/>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Increased # youth skilled in being able to advocate for policy change </a:t>
            </a:r>
            <a:endParaRPr lang="en-US" altLang="en-US" sz="2800" b="1"/>
          </a:p>
        </p:txBody>
      </p:sp>
      <p:sp>
        <p:nvSpPr>
          <p:cNvPr id="22566" name="AutoShape 38"/>
          <p:cNvSpPr>
            <a:spLocks noChangeArrowheads="1"/>
          </p:cNvSpPr>
          <p:nvPr/>
        </p:nvSpPr>
        <p:spPr bwMode="auto">
          <a:xfrm>
            <a:off x="4859338" y="3225800"/>
            <a:ext cx="1198562" cy="925513"/>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Increased # youth wanting to be involved in advocating for arts education policy changes </a:t>
            </a:r>
          </a:p>
          <a:p>
            <a:endParaRPr lang="en-US" altLang="en-US" sz="2800" b="1" dirty="0"/>
          </a:p>
        </p:txBody>
      </p:sp>
      <p:sp>
        <p:nvSpPr>
          <p:cNvPr id="22567" name="AutoShape 39"/>
          <p:cNvSpPr>
            <a:spLocks noChangeArrowheads="1"/>
          </p:cNvSpPr>
          <p:nvPr/>
        </p:nvSpPr>
        <p:spPr bwMode="auto">
          <a:xfrm>
            <a:off x="4835525" y="1512888"/>
            <a:ext cx="1298575" cy="15875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youth, community members who:</a:t>
            </a:r>
          </a:p>
          <a:p>
            <a:pPr>
              <a:buFont typeface="Symbol" panose="05050102010706020507" pitchFamily="18" charset="2"/>
              <a:buChar char="·"/>
            </a:pPr>
            <a:r>
              <a:rPr lang="en-US" altLang="en-US" sz="900" dirty="0"/>
              <a:t>Understand community arts education needs</a:t>
            </a:r>
          </a:p>
          <a:p>
            <a:pPr>
              <a:buFont typeface="Symbol" panose="05050102010706020507" pitchFamily="18" charset="2"/>
              <a:buChar char="·"/>
            </a:pPr>
            <a:r>
              <a:rPr lang="en-US" altLang="en-US" sz="900" dirty="0"/>
              <a:t>Know how to advocate for policy change</a:t>
            </a:r>
            <a:endParaRPr lang="en-US" altLang="en-US" sz="900" b="1" dirty="0"/>
          </a:p>
        </p:txBody>
      </p:sp>
      <p:sp>
        <p:nvSpPr>
          <p:cNvPr id="22568" name="AutoShape 40"/>
          <p:cNvSpPr>
            <a:spLocks noChangeArrowheads="1"/>
          </p:cNvSpPr>
          <p:nvPr/>
        </p:nvSpPr>
        <p:spPr bwMode="auto">
          <a:xfrm>
            <a:off x="6351588" y="3790950"/>
            <a:ext cx="1300162" cy="158273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adoption of policies that involve youth in the policy change </a:t>
            </a:r>
          </a:p>
          <a:p>
            <a:pPr>
              <a:spcAft>
                <a:spcPts val="600"/>
              </a:spcAft>
              <a:buFont typeface="Symbol" panose="05050102010706020507" pitchFamily="18" charset="2"/>
              <a:buChar char="·"/>
            </a:pPr>
            <a:r>
              <a:rPr lang="en-US" altLang="en-US" sz="900" dirty="0"/>
              <a:t> Build industry support</a:t>
            </a:r>
          </a:p>
          <a:p>
            <a:pPr>
              <a:spcAft>
                <a:spcPts val="600"/>
              </a:spcAft>
              <a:buFont typeface="Symbol" panose="05050102010706020507" pitchFamily="18" charset="2"/>
              <a:buChar char="·"/>
            </a:pPr>
            <a:r>
              <a:rPr lang="en-US" altLang="en-US" sz="900" dirty="0"/>
              <a:t>Promote opportunities for arts education</a:t>
            </a:r>
            <a:endParaRPr lang="en-US" altLang="en-US" sz="900" dirty="0">
              <a:latin typeface="Palatino Linotype" panose="02040502050505030304" pitchFamily="18" charset="0"/>
            </a:endParaRPr>
          </a:p>
          <a:p>
            <a:endParaRPr lang="en-US" altLang="en-US" sz="2800" b="1" dirty="0"/>
          </a:p>
        </p:txBody>
      </p:sp>
      <p:sp>
        <p:nvSpPr>
          <p:cNvPr id="22569" name="AutoShape 41"/>
          <p:cNvSpPr>
            <a:spLocks noChangeArrowheads="1"/>
          </p:cNvSpPr>
          <p:nvPr/>
        </p:nvSpPr>
        <p:spPr bwMode="auto">
          <a:xfrm>
            <a:off x="6354763" y="2574926"/>
            <a:ext cx="1398587" cy="1062038"/>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of activities or increased intensity of activities that</a:t>
            </a:r>
            <a:r>
              <a:rPr lang="en-US" altLang="en-US" sz="900" dirty="0">
                <a:latin typeface="Palatino Linotype" panose="02040502050505030304" pitchFamily="18" charset="0"/>
              </a:rPr>
              <a:t> involve youth to </a:t>
            </a:r>
            <a:r>
              <a:rPr lang="en-US" altLang="en-US" sz="900" dirty="0"/>
              <a:t>accomplish arts education policy</a:t>
            </a:r>
            <a:r>
              <a:rPr lang="en-US" altLang="en-US" sz="900" dirty="0">
                <a:latin typeface="Palatino Linotype" panose="02040502050505030304" pitchFamily="18" charset="0"/>
              </a:rPr>
              <a:t> change </a:t>
            </a:r>
          </a:p>
          <a:p>
            <a:endParaRPr lang="en-US" altLang="en-US" sz="2800" b="1" dirty="0"/>
          </a:p>
        </p:txBody>
      </p:sp>
      <p:sp>
        <p:nvSpPr>
          <p:cNvPr id="22570" name="AutoShape 42"/>
          <p:cNvSpPr>
            <a:spLocks noChangeArrowheads="1"/>
          </p:cNvSpPr>
          <p:nvPr/>
        </p:nvSpPr>
        <p:spPr bwMode="auto">
          <a:xfrm>
            <a:off x="6354763" y="1497013"/>
            <a:ext cx="1398587" cy="806450"/>
          </a:xfrm>
          <a:prstGeom prst="roundRect">
            <a:avLst>
              <a:gd name="adj" fmla="val 16667"/>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Aft>
                <a:spcPts val="600"/>
              </a:spcAft>
            </a:pPr>
            <a:r>
              <a:rPr lang="en-US" altLang="en-US" sz="900" dirty="0"/>
              <a:t>Increased # of youth actively engaged in</a:t>
            </a:r>
            <a:r>
              <a:rPr lang="en-US" altLang="en-US" sz="900" dirty="0">
                <a:latin typeface="Palatino Linotype" panose="02040502050505030304" pitchFamily="18" charset="0"/>
              </a:rPr>
              <a:t> </a:t>
            </a:r>
            <a:r>
              <a:rPr lang="en-US" altLang="en-US" sz="900" dirty="0"/>
              <a:t>advocating for arts education policy change in</a:t>
            </a:r>
            <a:r>
              <a:rPr lang="en-US" altLang="en-US" sz="900" dirty="0">
                <a:latin typeface="Palatino Linotype" panose="02040502050505030304" pitchFamily="18" charset="0"/>
              </a:rPr>
              <a:t> </a:t>
            </a:r>
            <a:r>
              <a:rPr lang="en-US" altLang="en-US" sz="900" dirty="0"/>
              <a:t>community </a:t>
            </a:r>
            <a:endParaRPr lang="en-US" altLang="en-US" sz="2800" b="1" dirty="0"/>
          </a:p>
        </p:txBody>
      </p:sp>
      <p:sp>
        <p:nvSpPr>
          <p:cNvPr id="22571" name="AutoShape 43"/>
          <p:cNvSpPr>
            <a:spLocks noChangeArrowheads="1"/>
          </p:cNvSpPr>
          <p:nvPr/>
        </p:nvSpPr>
        <p:spPr bwMode="auto">
          <a:xfrm>
            <a:off x="7956550" y="2111375"/>
            <a:ext cx="898525" cy="917575"/>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dirty="0"/>
              <a:t>Increased number of pro-arts education policies in community </a:t>
            </a:r>
          </a:p>
          <a:p>
            <a:endParaRPr lang="en-US" altLang="en-US" sz="2800" b="1" dirty="0"/>
          </a:p>
        </p:txBody>
      </p:sp>
      <p:sp>
        <p:nvSpPr>
          <p:cNvPr id="22572" name="AutoShape 44"/>
          <p:cNvSpPr>
            <a:spLocks noChangeArrowheads="1"/>
          </p:cNvSpPr>
          <p:nvPr/>
        </p:nvSpPr>
        <p:spPr bwMode="auto">
          <a:xfrm>
            <a:off x="3759200" y="4762500"/>
            <a:ext cx="900113" cy="406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b="1"/>
              <a:t>YOUTH</a:t>
            </a:r>
          </a:p>
          <a:p>
            <a:endParaRPr lang="en-US" altLang="en-US" sz="2800" b="1"/>
          </a:p>
        </p:txBody>
      </p:sp>
      <p:sp>
        <p:nvSpPr>
          <p:cNvPr id="22573" name="AutoShape 45"/>
          <p:cNvSpPr>
            <a:spLocks noChangeArrowheads="1"/>
          </p:cNvSpPr>
          <p:nvPr/>
        </p:nvSpPr>
        <p:spPr bwMode="auto">
          <a:xfrm>
            <a:off x="3759200" y="4151313"/>
            <a:ext cx="900113" cy="40640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Schools</a:t>
            </a:r>
          </a:p>
          <a:p>
            <a:endParaRPr lang="en-US" altLang="en-US" sz="2800" b="1"/>
          </a:p>
        </p:txBody>
      </p:sp>
      <p:sp>
        <p:nvSpPr>
          <p:cNvPr id="22574" name="AutoShape 46"/>
          <p:cNvSpPr>
            <a:spLocks noChangeArrowheads="1"/>
          </p:cNvSpPr>
          <p:nvPr/>
        </p:nvSpPr>
        <p:spPr bwMode="auto">
          <a:xfrm>
            <a:off x="3733800" y="3308350"/>
            <a:ext cx="914400" cy="577850"/>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latin typeface="Arial Narrow" panose="020B0606020202030204" pitchFamily="34" charset="0"/>
              </a:rPr>
              <a:t>Youth serving organizations</a:t>
            </a:r>
            <a:endParaRPr lang="en-US" altLang="en-US" sz="2800" b="1">
              <a:latin typeface="Arial Narrow" panose="020B0606020202030204" pitchFamily="34" charset="0"/>
            </a:endParaRPr>
          </a:p>
        </p:txBody>
      </p:sp>
      <p:sp>
        <p:nvSpPr>
          <p:cNvPr id="22575" name="AutoShape 47"/>
          <p:cNvSpPr>
            <a:spLocks noChangeArrowheads="1"/>
          </p:cNvSpPr>
          <p:nvPr/>
        </p:nvSpPr>
        <p:spPr bwMode="auto">
          <a:xfrm>
            <a:off x="3759200" y="2722563"/>
            <a:ext cx="900113" cy="407987"/>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900"/>
              <a:t>Adults</a:t>
            </a:r>
            <a:endParaRPr lang="en-US" altLang="en-US" sz="2800" b="1"/>
          </a:p>
        </p:txBody>
      </p:sp>
      <p:sp>
        <p:nvSpPr>
          <p:cNvPr id="22576" name="AutoShape 48"/>
          <p:cNvSpPr>
            <a:spLocks noChangeArrowheads="1"/>
          </p:cNvSpPr>
          <p:nvPr/>
        </p:nvSpPr>
        <p:spPr bwMode="auto">
          <a:xfrm>
            <a:off x="3730625" y="1581150"/>
            <a:ext cx="917575" cy="966788"/>
          </a:xfrm>
          <a:prstGeom prst="roundRect">
            <a:avLst>
              <a:gd name="adj" fmla="val 16667"/>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000">
                <a:latin typeface="Arial Narrow" panose="020B0606020202030204" pitchFamily="34" charset="0"/>
              </a:rPr>
              <a:t>Community organizations, businesses policy makers</a:t>
            </a:r>
            <a:endParaRPr lang="en-US" altLang="en-US" sz="1000" b="1">
              <a:latin typeface="Arial Narrow" panose="020B0606020202030204" pitchFamily="34" charset="0"/>
            </a:endParaRPr>
          </a:p>
        </p:txBody>
      </p:sp>
      <p:sp>
        <p:nvSpPr>
          <p:cNvPr id="22577" name="Line 49"/>
          <p:cNvSpPr>
            <a:spLocks noChangeShapeType="1"/>
          </p:cNvSpPr>
          <p:nvPr/>
        </p:nvSpPr>
        <p:spPr bwMode="auto">
          <a:xfrm>
            <a:off x="7045325" y="3584575"/>
            <a:ext cx="0" cy="2762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426" name="Rectangle 50"/>
          <p:cNvSpPr>
            <a:spLocks noGrp="1" noChangeArrowheads="1"/>
          </p:cNvSpPr>
          <p:nvPr>
            <p:ph type="title"/>
          </p:nvPr>
        </p:nvSpPr>
        <p:spPr>
          <a:xfrm>
            <a:off x="914400" y="228600"/>
            <a:ext cx="8121650" cy="838200"/>
          </a:xfrm>
        </p:spPr>
        <p:txBody>
          <a:bodyPr/>
          <a:lstStyle/>
          <a:p>
            <a:pPr eaLnBrk="1" hangingPunct="1">
              <a:defRPr/>
            </a:pPr>
            <a:r>
              <a:rPr lang="en-US" sz="1800" b="1" dirty="0">
                <a:solidFill>
                  <a:schemeClr val="accent6">
                    <a:lumMod val="50000"/>
                  </a:schemeClr>
                </a:solidFill>
              </a:rPr>
              <a:t>Component Logic Model Youth:  </a:t>
            </a:r>
            <a:br>
              <a:rPr lang="en-US" sz="1800" b="1" dirty="0">
                <a:solidFill>
                  <a:schemeClr val="accent6">
                    <a:lumMod val="50000"/>
                  </a:schemeClr>
                </a:solidFill>
              </a:rPr>
            </a:br>
            <a:r>
              <a:rPr lang="en-US" sz="1800" b="1" kern="1200" dirty="0">
                <a:solidFill>
                  <a:srgbClr val="009999"/>
                </a:solidFill>
                <a:ea typeface="+mn-ea"/>
                <a:cs typeface="Times New Roman" pitchFamily="18" charset="0"/>
              </a:rPr>
              <a:t>Youth Advocating for Arts Education Policy Change</a:t>
            </a:r>
            <a:endParaRPr lang="en-US" sz="2000" b="1" kern="1200" dirty="0">
              <a:solidFill>
                <a:srgbClr val="009999"/>
              </a:solidFill>
              <a:ea typeface="+mn-ea"/>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line Image Placeholder 3"/>
          <p:cNvSpPr>
            <a:spLocks noGrp="1"/>
          </p:cNvSpPr>
          <p:nvPr>
            <p:ph type="clipArt" sz="half" idx="2"/>
          </p:nvPr>
        </p:nvSpPr>
        <p:spPr/>
      </p:sp>
      <p:pic>
        <p:nvPicPr>
          <p:cNvPr id="5" name="Picture 4"/>
          <p:cNvPicPr>
            <a:picLocks noChangeAspect="1"/>
          </p:cNvPicPr>
          <p:nvPr/>
        </p:nvPicPr>
        <p:blipFill>
          <a:blip r:embed="rId3">
            <a:lum contrast="20000"/>
          </a:blip>
          <a:stretch>
            <a:fillRect/>
          </a:stretch>
        </p:blipFill>
        <p:spPr>
          <a:xfrm>
            <a:off x="1143000" y="304800"/>
            <a:ext cx="7696200" cy="6119819"/>
          </a:xfrm>
          <a:prstGeom prst="rect">
            <a:avLst/>
          </a:prstGeom>
        </p:spPr>
      </p:pic>
    </p:spTree>
    <p:extLst>
      <p:ext uri="{BB962C8B-B14F-4D97-AF65-F5344CB8AC3E}">
        <p14:creationId xmlns:p14="http://schemas.microsoft.com/office/powerpoint/2010/main" val="23657492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Logic Model Template</a:t>
            </a:r>
          </a:p>
        </p:txBody>
      </p:sp>
      <p:sp>
        <p:nvSpPr>
          <p:cNvPr id="3" name="TextBox 2"/>
          <p:cNvSpPr txBox="1"/>
          <p:nvPr/>
        </p:nvSpPr>
        <p:spPr>
          <a:xfrm>
            <a:off x="1447800" y="1676400"/>
            <a:ext cx="6324600" cy="2031325"/>
          </a:xfrm>
          <a:prstGeom prst="rect">
            <a:avLst/>
          </a:prstGeom>
          <a:noFill/>
        </p:spPr>
        <p:txBody>
          <a:bodyPr wrap="square" rtlCol="0">
            <a:spAutoFit/>
          </a:bodyPr>
          <a:lstStyle/>
          <a:p>
            <a:endParaRPr lang="en-US" dirty="0"/>
          </a:p>
          <a:p>
            <a:r>
              <a:rPr lang="en-US" dirty="0"/>
              <a:t>The Following is the Logic Model Template for the Artistic Literacy Consortium – Shared Evaluation Model and may be used with your Grant</a:t>
            </a:r>
          </a:p>
          <a:p>
            <a:endParaRPr lang="en-US" dirty="0"/>
          </a:p>
          <a:p>
            <a:r>
              <a:rPr lang="en-US" dirty="0"/>
              <a:t>Available at </a:t>
            </a:r>
            <a:r>
              <a:rPr lang="en-US" dirty="0">
                <a:hlinkClick r:id="rId3"/>
              </a:rPr>
              <a:t> http://alartliteracyconsortium.wikispaces.com/</a:t>
            </a:r>
            <a:endParaRPr lang="en-US" dirty="0"/>
          </a:p>
          <a:p>
            <a:endParaRPr lang="en-US" dirty="0"/>
          </a:p>
        </p:txBody>
      </p:sp>
    </p:spTree>
    <p:extLst>
      <p:ext uri="{BB962C8B-B14F-4D97-AF65-F5344CB8AC3E}">
        <p14:creationId xmlns:p14="http://schemas.microsoft.com/office/powerpoint/2010/main" val="914074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752600" y="274638"/>
            <a:ext cx="6096000" cy="1143000"/>
          </a:xfrm>
        </p:spPr>
        <p:txBody>
          <a:bodyPr>
            <a:normAutofit/>
          </a:bodyPr>
          <a:lstStyle/>
          <a:p>
            <a:pPr algn="l" eaLnBrk="1" hangingPunct="1">
              <a:defRPr/>
            </a:pPr>
            <a:r>
              <a:rPr lang="en-US" dirty="0">
                <a:solidFill>
                  <a:schemeClr val="accent6">
                    <a:lumMod val="50000"/>
                  </a:schemeClr>
                </a:solidFill>
              </a:rPr>
              <a:t>Check your logic model</a:t>
            </a:r>
          </a:p>
        </p:txBody>
      </p:sp>
      <p:sp>
        <p:nvSpPr>
          <p:cNvPr id="24579" name="Rectangle 3"/>
          <p:cNvSpPr>
            <a:spLocks noGrp="1" noChangeArrowheads="1"/>
          </p:cNvSpPr>
          <p:nvPr>
            <p:ph type="body" sz="half" idx="1"/>
          </p:nvPr>
        </p:nvSpPr>
        <p:spPr>
          <a:xfrm>
            <a:off x="1734457" y="1450295"/>
            <a:ext cx="4800600" cy="4525963"/>
          </a:xfrm>
        </p:spPr>
        <p:txBody>
          <a:bodyPr>
            <a:normAutofit/>
          </a:bodyPr>
          <a:lstStyle/>
          <a:p>
            <a:pPr marL="609600" indent="-609600" eaLnBrk="1" hangingPunct="1">
              <a:buClr>
                <a:schemeClr val="tx1"/>
              </a:buClr>
              <a:buSzPct val="100000"/>
              <a:buFontTx/>
              <a:buAutoNum type="arabicPeriod"/>
            </a:pPr>
            <a:r>
              <a:rPr lang="en-US" altLang="en-US" b="1" dirty="0">
                <a:latin typeface="Century Gothic" panose="020B0502020202020204" pitchFamily="34" charset="0"/>
                <a:ea typeface="ＭＳ Ｐゴシック" panose="020B0600070205080204" pitchFamily="34" charset="-128"/>
              </a:rPr>
              <a:t>Is it meaningful?</a:t>
            </a:r>
          </a:p>
          <a:p>
            <a:pPr marL="609600" indent="-609600" eaLnBrk="1" hangingPunct="1">
              <a:buClr>
                <a:schemeClr val="tx1"/>
              </a:buClr>
              <a:buSzPct val="100000"/>
              <a:buFontTx/>
              <a:buAutoNum type="arabicPeriod"/>
            </a:pPr>
            <a:endParaRPr lang="en-US" altLang="en-US" b="1" dirty="0">
              <a:latin typeface="Century Gothic" panose="020B0502020202020204" pitchFamily="34" charset="0"/>
              <a:ea typeface="ＭＳ Ｐゴシック" panose="020B0600070205080204" pitchFamily="34" charset="-128"/>
            </a:endParaRPr>
          </a:p>
          <a:p>
            <a:pPr marL="609600" indent="-609600" eaLnBrk="1" hangingPunct="1">
              <a:buClr>
                <a:schemeClr val="tx1"/>
              </a:buClr>
              <a:buSzPct val="100000"/>
              <a:buFontTx/>
              <a:buAutoNum type="arabicPeriod"/>
            </a:pPr>
            <a:r>
              <a:rPr lang="en-US" altLang="en-US" b="1" dirty="0">
                <a:latin typeface="Century Gothic" panose="020B0502020202020204" pitchFamily="34" charset="0"/>
                <a:ea typeface="ＭＳ Ｐゴシック" panose="020B0600070205080204" pitchFamily="34" charset="-128"/>
              </a:rPr>
              <a:t>Does it make sense?</a:t>
            </a:r>
          </a:p>
          <a:p>
            <a:pPr marL="609600" indent="-609600" eaLnBrk="1" hangingPunct="1">
              <a:buClr>
                <a:schemeClr val="tx1"/>
              </a:buClr>
              <a:buSzPct val="100000"/>
              <a:buFontTx/>
              <a:buAutoNum type="arabicPeriod"/>
            </a:pPr>
            <a:endParaRPr lang="en-US" altLang="en-US" b="1" dirty="0">
              <a:latin typeface="Century Gothic" panose="020B0502020202020204" pitchFamily="34" charset="0"/>
              <a:ea typeface="ＭＳ Ｐゴシック" panose="020B0600070205080204" pitchFamily="34" charset="-128"/>
            </a:endParaRPr>
          </a:p>
          <a:p>
            <a:pPr marL="609600" indent="-609600" eaLnBrk="1" hangingPunct="1">
              <a:buClr>
                <a:schemeClr val="tx1"/>
              </a:buClr>
              <a:buSzPct val="100000"/>
              <a:buFontTx/>
              <a:buAutoNum type="arabicPeriod"/>
            </a:pPr>
            <a:r>
              <a:rPr lang="en-US" altLang="en-US" b="1" dirty="0">
                <a:latin typeface="Century Gothic" panose="020B0502020202020204" pitchFamily="34" charset="0"/>
                <a:ea typeface="ＭＳ Ｐゴシック" panose="020B0600070205080204" pitchFamily="34" charset="-128"/>
              </a:rPr>
              <a:t>Is it doable?</a:t>
            </a:r>
          </a:p>
          <a:p>
            <a:pPr marL="609600" indent="-609600" eaLnBrk="1" hangingPunct="1">
              <a:buClr>
                <a:schemeClr val="tx1"/>
              </a:buClr>
              <a:buSzPct val="100000"/>
              <a:buFontTx/>
              <a:buAutoNum type="arabicPeriod"/>
            </a:pPr>
            <a:endParaRPr lang="en-US" altLang="en-US" b="1" dirty="0">
              <a:latin typeface="Century Gothic" panose="020B0502020202020204" pitchFamily="34" charset="0"/>
              <a:ea typeface="ＭＳ Ｐゴシック" panose="020B0600070205080204" pitchFamily="34" charset="-128"/>
            </a:endParaRPr>
          </a:p>
          <a:p>
            <a:pPr marL="609600" indent="-609600" eaLnBrk="1" hangingPunct="1">
              <a:buClr>
                <a:schemeClr val="tx1"/>
              </a:buClr>
              <a:buSzPct val="100000"/>
              <a:buFontTx/>
              <a:buAutoNum type="arabicPeriod"/>
            </a:pPr>
            <a:r>
              <a:rPr lang="en-US" altLang="en-US" b="1" dirty="0">
                <a:latin typeface="Century Gothic" panose="020B0502020202020204" pitchFamily="34" charset="0"/>
                <a:ea typeface="ＭＳ Ｐゴシック" panose="020B0600070205080204" pitchFamily="34" charset="-128"/>
              </a:rPr>
              <a:t>Can it be verified?</a:t>
            </a:r>
          </a:p>
        </p:txBody>
      </p:sp>
      <p:pic>
        <p:nvPicPr>
          <p:cNvPr id="24580" name="Picture 6" descr="44arc4i_[1]"/>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tretch>
            <a:fillRect/>
          </a:stretch>
        </p:blipFill>
        <p:spPr>
          <a:xfrm>
            <a:off x="6358627" y="2302608"/>
            <a:ext cx="617745" cy="781172"/>
          </a:xfr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idx="1"/>
          </p:nvPr>
        </p:nvSpPr>
        <p:spPr>
          <a:xfrm>
            <a:off x="1295400" y="1524000"/>
            <a:ext cx="7423150" cy="4525963"/>
          </a:xfrm>
        </p:spPr>
        <p:txBody>
          <a:bodyPr/>
          <a:lstStyle/>
          <a:p>
            <a:pPr>
              <a:lnSpc>
                <a:spcPct val="125000"/>
              </a:lnSpc>
              <a:buClr>
                <a:schemeClr val="accent2"/>
              </a:buClr>
              <a:buSzPct val="125000"/>
              <a:defRPr/>
            </a:pPr>
            <a:r>
              <a:rPr lang="en-US" b="1" dirty="0"/>
              <a:t>Logic Model…</a:t>
            </a:r>
          </a:p>
          <a:p>
            <a:pPr marL="685800" indent="-228600">
              <a:lnSpc>
                <a:spcPct val="125000"/>
              </a:lnSpc>
              <a:buClr>
                <a:schemeClr val="tx1"/>
              </a:buClr>
              <a:buSzPct val="125000"/>
              <a:buFont typeface="Arial" pitchFamily="34" charset="0"/>
              <a:buChar char="•"/>
              <a:defRPr/>
            </a:pPr>
            <a:r>
              <a:rPr lang="en-US" sz="2600" b="1" dirty="0"/>
              <a:t>Represents reality, is not reality</a:t>
            </a:r>
          </a:p>
          <a:p>
            <a:pPr marL="685800" indent="-228600">
              <a:lnSpc>
                <a:spcPct val="125000"/>
              </a:lnSpc>
              <a:buClr>
                <a:schemeClr val="tx1"/>
              </a:buClr>
              <a:buSzPct val="125000"/>
              <a:buFont typeface="Arial" pitchFamily="34" charset="0"/>
              <a:buChar char="•"/>
              <a:defRPr/>
            </a:pPr>
            <a:r>
              <a:rPr lang="en-US" sz="2600" b="1" dirty="0"/>
              <a:t>Focuses on expected outcomes</a:t>
            </a:r>
          </a:p>
          <a:p>
            <a:pPr marL="685800" indent="-228600">
              <a:lnSpc>
                <a:spcPct val="125000"/>
              </a:lnSpc>
              <a:buClr>
                <a:schemeClr val="tx1"/>
              </a:buClr>
              <a:buSzPct val="125000"/>
              <a:buFont typeface="Arial" pitchFamily="34" charset="0"/>
              <a:buChar char="•"/>
              <a:defRPr/>
            </a:pPr>
            <a:r>
              <a:rPr lang="en-US" sz="2600" b="1" dirty="0"/>
              <a:t>Challenge of causal attribution</a:t>
            </a:r>
          </a:p>
          <a:p>
            <a:pPr marL="1200150" lvl="1">
              <a:lnSpc>
                <a:spcPct val="125000"/>
              </a:lnSpc>
              <a:buClr>
                <a:schemeClr val="accent2"/>
              </a:buClr>
              <a:buSzPct val="125000"/>
              <a:buFont typeface="Wingdings" pitchFamily="2" charset="2"/>
              <a:buChar char="ü"/>
              <a:defRPr/>
            </a:pPr>
            <a:r>
              <a:rPr lang="en-US" sz="2200" i="1" dirty="0"/>
              <a:t>Many factors influence process and outcomes</a:t>
            </a:r>
          </a:p>
          <a:p>
            <a:pPr marL="685800" indent="-228600">
              <a:lnSpc>
                <a:spcPct val="125000"/>
              </a:lnSpc>
              <a:buClr>
                <a:schemeClr val="tx1"/>
              </a:buClr>
              <a:buSzPct val="125000"/>
              <a:buFont typeface="Arial" pitchFamily="34" charset="0"/>
              <a:buChar char="•"/>
              <a:defRPr/>
            </a:pPr>
            <a:r>
              <a:rPr lang="en-US" sz="2600" b="1" dirty="0"/>
              <a:t>Doesn’t address:  Are we doing the right thing?</a:t>
            </a:r>
          </a:p>
          <a:p>
            <a:pPr lvl="1">
              <a:buSzPct val="125000"/>
              <a:buFontTx/>
              <a:buChar char="•"/>
              <a:defRPr/>
            </a:pPr>
            <a:endParaRPr lang="en-US" sz="2600" b="1" dirty="0"/>
          </a:p>
        </p:txBody>
      </p:sp>
      <p:sp>
        <p:nvSpPr>
          <p:cNvPr id="149508" name="Text Box 4"/>
          <p:cNvSpPr txBox="1">
            <a:spLocks noChangeArrowheads="1"/>
          </p:cNvSpPr>
          <p:nvPr/>
        </p:nvSpPr>
        <p:spPr bwMode="auto">
          <a:xfrm>
            <a:off x="1295400" y="381000"/>
            <a:ext cx="2133600" cy="584775"/>
          </a:xfrm>
          <a:prstGeom prst="rect">
            <a:avLst/>
          </a:prstGeom>
          <a:noFill/>
          <a:ln w="9525">
            <a:noFill/>
            <a:miter lim="800000"/>
            <a:headEnd/>
            <a:tailEnd/>
          </a:ln>
          <a:effectLst/>
        </p:spPr>
        <p:txBody>
          <a:bodyPr wrap="square">
            <a:spAutoFit/>
          </a:bodyPr>
          <a:lstStyle/>
          <a:p>
            <a:pPr algn="r">
              <a:spcBef>
                <a:spcPct val="50000"/>
              </a:spcBef>
              <a:defRPr/>
            </a:pPr>
            <a:r>
              <a:rPr lang="en-US" sz="3200" dirty="0">
                <a:solidFill>
                  <a:schemeClr val="accent6">
                    <a:lumMod val="50000"/>
                  </a:schemeClr>
                </a:solidFill>
                <a:latin typeface="Arial" charset="0"/>
              </a:rPr>
              <a:t>Limitations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Grp="1" noChangeArrowheads="1"/>
          </p:cNvSpPr>
          <p:nvPr>
            <p:ph type="ctrTitle"/>
          </p:nvPr>
        </p:nvSpPr>
        <p:spPr>
          <a:xfrm>
            <a:off x="1905000" y="381000"/>
            <a:ext cx="7162800" cy="895350"/>
          </a:xfrm>
        </p:spPr>
        <p:txBody>
          <a:bodyPr>
            <a:normAutofit/>
          </a:bodyPr>
          <a:lstStyle/>
          <a:p>
            <a:pPr algn="l" eaLnBrk="1" hangingPunct="1">
              <a:defRPr/>
            </a:pPr>
            <a:r>
              <a:rPr lang="en-US" sz="3600" b="1" dirty="0">
                <a:solidFill>
                  <a:schemeClr val="accent6">
                    <a:lumMod val="50000"/>
                  </a:schemeClr>
                </a:solidFill>
              </a:rPr>
              <a:t>Where does evaluation fit?</a:t>
            </a:r>
          </a:p>
        </p:txBody>
      </p:sp>
      <p:sp>
        <p:nvSpPr>
          <p:cNvPr id="108549" name="Rectangle 5"/>
          <p:cNvSpPr>
            <a:spLocks noGrp="1" noChangeArrowheads="1"/>
          </p:cNvSpPr>
          <p:nvPr>
            <p:ph type="subTitle" idx="1"/>
          </p:nvPr>
        </p:nvSpPr>
        <p:spPr>
          <a:xfrm>
            <a:off x="304800" y="4876800"/>
            <a:ext cx="6400800" cy="685800"/>
          </a:xfrm>
        </p:spPr>
        <p:txBody>
          <a:bodyPr>
            <a:normAutofit lnSpcReduction="10000"/>
          </a:bodyPr>
          <a:lstStyle/>
          <a:p>
            <a:pPr eaLnBrk="1" hangingPunct="1">
              <a:lnSpc>
                <a:spcPct val="90000"/>
              </a:lnSpc>
              <a:defRPr/>
            </a:pPr>
            <a:r>
              <a:rPr lang="en-US" b="1" dirty="0">
                <a:solidFill>
                  <a:schemeClr val="accent6">
                    <a:lumMod val="50000"/>
                  </a:schemeClr>
                </a:solidFill>
              </a:rPr>
              <a:t>From beginning to end</a:t>
            </a:r>
          </a:p>
          <a:p>
            <a:pPr eaLnBrk="1" hangingPunct="1">
              <a:lnSpc>
                <a:spcPct val="90000"/>
              </a:lnSpc>
              <a:defRPr/>
            </a:pPr>
            <a:r>
              <a:rPr lang="en-US" b="1" dirty="0">
                <a:solidFill>
                  <a:schemeClr val="accent2"/>
                </a:solidFill>
              </a:rPr>
              <a:t> </a:t>
            </a:r>
          </a:p>
        </p:txBody>
      </p:sp>
      <p:pic>
        <p:nvPicPr>
          <p:cNvPr id="26628" name="Picture 6" descr="LM_pdande_evaluati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72343" y="1752600"/>
            <a:ext cx="6399213"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LM_pdande_noheade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838200" y="1104900"/>
            <a:ext cx="6848475" cy="3505200"/>
          </a:xfrm>
          <a:noFill/>
        </p:spPr>
      </p:pic>
      <p:sp>
        <p:nvSpPr>
          <p:cNvPr id="27651" name="AutoShape 5"/>
          <p:cNvSpPr>
            <a:spLocks noChangeArrowheads="1"/>
          </p:cNvSpPr>
          <p:nvPr/>
        </p:nvSpPr>
        <p:spPr bwMode="auto">
          <a:xfrm>
            <a:off x="914400" y="5076825"/>
            <a:ext cx="6553200" cy="533400"/>
          </a:xfrm>
          <a:prstGeom prst="rightArrow">
            <a:avLst>
              <a:gd name="adj1" fmla="val 50000"/>
              <a:gd name="adj2" fmla="val 307143"/>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652" name="Text Box 6"/>
          <p:cNvSpPr txBox="1">
            <a:spLocks noChangeArrowheads="1"/>
          </p:cNvSpPr>
          <p:nvPr/>
        </p:nvSpPr>
        <p:spPr bwMode="auto">
          <a:xfrm>
            <a:off x="1600200" y="5172075"/>
            <a:ext cx="449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dirty="0"/>
              <a:t>EVALUATION:  check and verify</a:t>
            </a:r>
          </a:p>
        </p:txBody>
      </p:sp>
      <p:sp>
        <p:nvSpPr>
          <p:cNvPr id="27653" name="Text Box 7"/>
          <p:cNvSpPr txBox="1">
            <a:spLocks noChangeArrowheads="1"/>
          </p:cNvSpPr>
          <p:nvPr/>
        </p:nvSpPr>
        <p:spPr bwMode="auto">
          <a:xfrm>
            <a:off x="457200" y="4638675"/>
            <a:ext cx="365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b="1" dirty="0"/>
              <a:t>What do you want to know?</a:t>
            </a:r>
          </a:p>
        </p:txBody>
      </p:sp>
      <p:sp>
        <p:nvSpPr>
          <p:cNvPr id="27654" name="Text Box 8"/>
          <p:cNvSpPr txBox="1">
            <a:spLocks noChangeArrowheads="1"/>
          </p:cNvSpPr>
          <p:nvPr/>
        </p:nvSpPr>
        <p:spPr bwMode="auto">
          <a:xfrm>
            <a:off x="4572000" y="4638675"/>
            <a:ext cx="327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000" b="1"/>
              <a:t>How will you know it?  </a:t>
            </a:r>
          </a:p>
        </p:txBody>
      </p:sp>
      <p:sp>
        <p:nvSpPr>
          <p:cNvPr id="27655" name="AutoShape 9"/>
          <p:cNvSpPr>
            <a:spLocks noChangeArrowheads="1"/>
          </p:cNvSpPr>
          <p:nvPr/>
        </p:nvSpPr>
        <p:spPr bwMode="auto">
          <a:xfrm rot="10800000">
            <a:off x="838200" y="533401"/>
            <a:ext cx="6553200" cy="533400"/>
          </a:xfrm>
          <a:prstGeom prst="rightArrow">
            <a:avLst>
              <a:gd name="adj1" fmla="val 50000"/>
              <a:gd name="adj2" fmla="val 307143"/>
            </a:avLst>
          </a:prstGeom>
          <a:solidFill>
            <a:schemeClr val="accent2"/>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656" name="Text Box 10"/>
          <p:cNvSpPr txBox="1">
            <a:spLocks noChangeArrowheads="1"/>
          </p:cNvSpPr>
          <p:nvPr/>
        </p:nvSpPr>
        <p:spPr bwMode="auto">
          <a:xfrm>
            <a:off x="3048000" y="623887"/>
            <a:ext cx="449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dirty="0"/>
              <a:t>PLANNING:  start with the end in mind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a:xfrm>
            <a:off x="1066800" y="457200"/>
            <a:ext cx="7772400" cy="4754563"/>
          </a:xfrm>
        </p:spPr>
        <p:txBody>
          <a:bodyPr/>
          <a:lstStyle/>
          <a:p>
            <a:pPr>
              <a:defRPr/>
            </a:pPr>
            <a:r>
              <a:rPr lang="en-US" sz="2800" dirty="0"/>
              <a:t>Logic model is a…</a:t>
            </a:r>
          </a:p>
          <a:p>
            <a:pPr marL="685800" indent="-228600">
              <a:buFont typeface="Arial" pitchFamily="34" charset="0"/>
              <a:buChar char="•"/>
              <a:defRPr/>
            </a:pPr>
            <a:r>
              <a:rPr lang="en-US" sz="2800" dirty="0"/>
              <a:t>Picture of your program or intervention</a:t>
            </a:r>
          </a:p>
          <a:p>
            <a:pPr marL="685800" indent="-228600">
              <a:buFont typeface="Arial" pitchFamily="34" charset="0"/>
              <a:buChar char="•"/>
              <a:defRPr/>
            </a:pPr>
            <a:r>
              <a:rPr lang="en-US" sz="2800" dirty="0"/>
              <a:t>Graphic representation of the “theory of action” – what is invested, what is done, and what results</a:t>
            </a:r>
          </a:p>
          <a:p>
            <a:pPr marL="685800" indent="-228600">
              <a:buFont typeface="Arial" pitchFamily="34" charset="0"/>
              <a:buChar char="•"/>
              <a:defRPr/>
            </a:pPr>
            <a:r>
              <a:rPr lang="en-US" sz="2800" dirty="0"/>
              <a:t>Core of planning and evaluation</a:t>
            </a:r>
          </a:p>
        </p:txBody>
      </p:sp>
      <p:sp>
        <p:nvSpPr>
          <p:cNvPr id="5123" name="Text Box 4"/>
          <p:cNvSpPr txBox="1">
            <a:spLocks noChangeArrowheads="1"/>
          </p:cNvSpPr>
          <p:nvPr/>
        </p:nvSpPr>
        <p:spPr bwMode="auto">
          <a:xfrm>
            <a:off x="1371600" y="4949825"/>
            <a:ext cx="7772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2800" dirty="0">
                <a:solidFill>
                  <a:srgbClr val="009999"/>
                </a:solidFill>
              </a:rPr>
              <a:t>Provides a common framework for your work</a:t>
            </a:r>
            <a:r>
              <a:rPr lang="en-US" altLang="en-US" sz="2400" dirty="0">
                <a:solidFill>
                  <a:srgbClr val="FF0000"/>
                </a:solidFill>
              </a:rPr>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t>What does </a:t>
            </a:r>
            <a:r>
              <a:rPr lang="en-US" altLang="en-US" dirty="0">
                <a:solidFill>
                  <a:srgbClr val="009999"/>
                </a:solidFill>
              </a:rPr>
              <a:t>evaluation</a:t>
            </a:r>
            <a:r>
              <a:rPr lang="en-US" altLang="en-US" dirty="0">
                <a:solidFill>
                  <a:schemeClr val="accent2"/>
                </a:solidFill>
              </a:rPr>
              <a:t> </a:t>
            </a:r>
            <a:r>
              <a:rPr lang="en-US" altLang="en-US" dirty="0"/>
              <a:t>mean to you?</a:t>
            </a:r>
            <a:br>
              <a:rPr lang="en-US" altLang="en-US" dirty="0"/>
            </a:br>
            <a:endParaRPr lang="en-US" dirty="0"/>
          </a:p>
        </p:txBody>
      </p:sp>
      <p:sp>
        <p:nvSpPr>
          <p:cNvPr id="4" name="Rectangle 3"/>
          <p:cNvSpPr>
            <a:spLocks noGrp="1" noChangeArrowheads="1"/>
          </p:cNvSpPr>
          <p:nvPr>
            <p:ph idx="1"/>
          </p:nvPr>
        </p:nvSpPr>
        <p:spPr>
          <a:xfrm>
            <a:off x="838200" y="990600"/>
            <a:ext cx="7704667" cy="3332816"/>
          </a:xfrm>
        </p:spPr>
        <p:txBody>
          <a:bodyPr/>
          <a:lstStyle/>
          <a:p>
            <a:pPr marL="457200" indent="-457200">
              <a:buClr>
                <a:schemeClr val="accent2"/>
              </a:buClr>
              <a:buFont typeface="Wingdings" panose="05000000000000000000" pitchFamily="2" charset="2"/>
              <a:buChar char="Ø"/>
            </a:pPr>
            <a:r>
              <a:rPr lang="en-US" altLang="en-US" dirty="0">
                <a:ea typeface="ＭＳ Ｐゴシック" panose="020B0600070205080204" pitchFamily="34" charset="-128"/>
              </a:rPr>
              <a:t>Evaluation means asking </a:t>
            </a:r>
            <a:r>
              <a:rPr lang="en-US" altLang="en-US" b="1" dirty="0">
                <a:solidFill>
                  <a:srgbClr val="FF0000"/>
                </a:solidFill>
                <a:ea typeface="ＭＳ Ｐゴシック" panose="020B0600070205080204" pitchFamily="34" charset="-128"/>
              </a:rPr>
              <a:t>good, critical</a:t>
            </a:r>
            <a:r>
              <a:rPr lang="en-US" altLang="en-US" dirty="0">
                <a:ea typeface="ＭＳ Ｐゴシック" panose="020B0600070205080204" pitchFamily="34" charset="-128"/>
              </a:rPr>
              <a:t> questions about programs to improve programs and help them be accountable for the wise use of resources.  </a:t>
            </a:r>
          </a:p>
        </p:txBody>
      </p:sp>
    </p:spTree>
    <p:extLst>
      <p:ext uri="{BB962C8B-B14F-4D97-AF65-F5344CB8AC3E}">
        <p14:creationId xmlns:p14="http://schemas.microsoft.com/office/powerpoint/2010/main" val="32960372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4"/>
          <p:cNvSpPr txBox="1">
            <a:spLocks noChangeArrowheads="1"/>
          </p:cNvSpPr>
          <p:nvPr/>
        </p:nvSpPr>
        <p:spPr bwMode="auto">
          <a:xfrm>
            <a:off x="1295400" y="219770"/>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Clr>
                <a:schemeClr val="accent2"/>
              </a:buClr>
              <a:buFont typeface="Wingdings" panose="05000000000000000000" pitchFamily="2" charset="2"/>
              <a:buNone/>
            </a:pPr>
            <a:r>
              <a:rPr lang="en-US" altLang="en-US" sz="3200" dirty="0"/>
              <a:t>What does </a:t>
            </a:r>
            <a:r>
              <a:rPr lang="en-US" altLang="en-US" sz="3200" dirty="0">
                <a:solidFill>
                  <a:srgbClr val="009999"/>
                </a:solidFill>
              </a:rPr>
              <a:t>evaluation</a:t>
            </a:r>
            <a:r>
              <a:rPr lang="en-US" altLang="en-US" sz="3200" dirty="0">
                <a:solidFill>
                  <a:schemeClr val="accent2"/>
                </a:solidFill>
              </a:rPr>
              <a:t> </a:t>
            </a:r>
            <a:r>
              <a:rPr lang="en-US" altLang="en-US" sz="3200" dirty="0"/>
              <a:t>mean to you?</a:t>
            </a:r>
          </a:p>
          <a:p>
            <a:pPr eaLnBrk="1" hangingPunct="1">
              <a:spcBef>
                <a:spcPct val="50000"/>
              </a:spcBef>
              <a:buClr>
                <a:schemeClr val="accent2"/>
              </a:buClr>
              <a:buFont typeface="Wingdings" panose="05000000000000000000" pitchFamily="2" charset="2"/>
              <a:buChar char="v"/>
            </a:pPr>
            <a:endParaRPr lang="en-US" altLang="en-US" sz="3200" dirty="0"/>
          </a:p>
        </p:txBody>
      </p:sp>
      <p:sp>
        <p:nvSpPr>
          <p:cNvPr id="3" name="TextBox 2"/>
          <p:cNvSpPr txBox="1"/>
          <p:nvPr/>
        </p:nvSpPr>
        <p:spPr>
          <a:xfrm>
            <a:off x="1371600" y="881757"/>
            <a:ext cx="6705600" cy="5755422"/>
          </a:xfrm>
          <a:prstGeom prst="rect">
            <a:avLst/>
          </a:prstGeom>
          <a:noFill/>
        </p:spPr>
        <p:txBody>
          <a:bodyPr wrap="square" rtlCol="0">
            <a:spAutoFit/>
          </a:bodyPr>
          <a:lstStyle/>
          <a:p>
            <a:pPr marL="285750" marR="0" indent="-285750">
              <a:spcBef>
                <a:spcPts val="0"/>
              </a:spcBef>
              <a:spcAft>
                <a:spcPts val="0"/>
              </a:spcAft>
              <a:buFont typeface="Wingdings" panose="05000000000000000000" pitchFamily="2" charset="2"/>
              <a:buChar char="ü"/>
            </a:pPr>
            <a:r>
              <a:rPr lang="en-US" sz="1600" dirty="0"/>
              <a:t>Evaluation is a determination of the “value” of the work accomplished. </a:t>
            </a:r>
          </a:p>
          <a:p>
            <a:pPr marL="742950" lvl="1" indent="-285750">
              <a:spcBef>
                <a:spcPts val="0"/>
              </a:spcBef>
              <a:spcAft>
                <a:spcPts val="0"/>
              </a:spcAft>
              <a:buFont typeface="Wingdings" panose="05000000000000000000" pitchFamily="2" charset="2"/>
              <a:buChar char="ü"/>
            </a:pPr>
            <a:r>
              <a:rPr lang="en-US" sz="1600" dirty="0"/>
              <a:t>This includes a review of Intended Outcomes as they relate to Actual Outcomes (i.e. progress). </a:t>
            </a:r>
          </a:p>
          <a:p>
            <a:pPr marL="742950" lvl="1" indent="-285750">
              <a:spcBef>
                <a:spcPts val="0"/>
              </a:spcBef>
              <a:spcAft>
                <a:spcPts val="0"/>
              </a:spcAft>
              <a:buFont typeface="Wingdings" panose="05000000000000000000" pitchFamily="2" charset="2"/>
              <a:buChar char="ü"/>
            </a:pPr>
            <a:r>
              <a:rPr lang="en-US" sz="1600" dirty="0"/>
              <a:t>It should also include a review of the process and activities used to acquire Intended Outcomes to determine the efficiency of methods used.  </a:t>
            </a:r>
          </a:p>
          <a:p>
            <a:pPr marL="285750" marR="0" indent="-285750">
              <a:spcBef>
                <a:spcPts val="0"/>
              </a:spcBef>
              <a:spcAft>
                <a:spcPts val="0"/>
              </a:spcAft>
              <a:buFont typeface="Wingdings" panose="05000000000000000000" pitchFamily="2" charset="2"/>
              <a:buChar char="ü"/>
            </a:pPr>
            <a:endParaRPr lang="en-US" sz="1600" dirty="0"/>
          </a:p>
          <a:p>
            <a:pPr marL="285750" marR="0" indent="-285750">
              <a:spcBef>
                <a:spcPts val="0"/>
              </a:spcBef>
              <a:spcAft>
                <a:spcPts val="0"/>
              </a:spcAft>
              <a:buFont typeface="Wingdings" panose="05000000000000000000" pitchFamily="2" charset="2"/>
              <a:buChar char="ü"/>
            </a:pPr>
            <a:r>
              <a:rPr lang="en-US" sz="1600" dirty="0"/>
              <a:t>A strong Evaluation will include a statement of progress, an identification of future potential and possible threats, and is an honest look at what worked and what did not, in order to learn how to improve efforts. </a:t>
            </a:r>
          </a:p>
          <a:p>
            <a:pPr marL="285750" marR="0" indent="-285750">
              <a:spcBef>
                <a:spcPts val="0"/>
              </a:spcBef>
              <a:spcAft>
                <a:spcPts val="0"/>
              </a:spcAft>
              <a:buFont typeface="Wingdings" panose="05000000000000000000" pitchFamily="2" charset="2"/>
              <a:buChar char="ü"/>
            </a:pPr>
            <a:endParaRPr lang="en-US" sz="1600" dirty="0"/>
          </a:p>
          <a:p>
            <a:pPr marL="285750" marR="0" indent="-285750">
              <a:spcBef>
                <a:spcPts val="0"/>
              </a:spcBef>
              <a:spcAft>
                <a:spcPts val="0"/>
              </a:spcAft>
              <a:buFont typeface="Wingdings" panose="05000000000000000000" pitchFamily="2" charset="2"/>
              <a:buChar char="ü"/>
            </a:pPr>
            <a:r>
              <a:rPr lang="en-US" sz="1600" dirty="0"/>
              <a:t>Those working on Evaluation should remain open to the discovery of unintended Outcomes, both positive and negative. 	</a:t>
            </a:r>
          </a:p>
          <a:p>
            <a:pPr marL="742950" lvl="1" indent="-285750">
              <a:spcBef>
                <a:spcPts val="0"/>
              </a:spcBef>
              <a:spcAft>
                <a:spcPts val="0"/>
              </a:spcAft>
              <a:buFont typeface="Wingdings" panose="05000000000000000000" pitchFamily="2" charset="2"/>
              <a:buChar char="ü"/>
            </a:pPr>
            <a:r>
              <a:rPr lang="en-US" sz="1600" dirty="0"/>
              <a:t>A happy surprise may develop into a new Intended Outcome, in a revised plan. </a:t>
            </a:r>
          </a:p>
          <a:p>
            <a:pPr marL="742950" lvl="1" indent="-285750">
              <a:spcBef>
                <a:spcPts val="0"/>
              </a:spcBef>
              <a:spcAft>
                <a:spcPts val="0"/>
              </a:spcAft>
              <a:buFont typeface="Wingdings" panose="05000000000000000000" pitchFamily="2" charset="2"/>
              <a:buChar char="ü"/>
            </a:pPr>
            <a:r>
              <a:rPr lang="en-US" sz="1600" dirty="0"/>
              <a:t>Unhappy surprises may indicate a need for a change in strategies used. </a:t>
            </a:r>
          </a:p>
          <a:p>
            <a:pPr marL="742950" lvl="1" indent="-285750">
              <a:spcBef>
                <a:spcPts val="0"/>
              </a:spcBef>
              <a:spcAft>
                <a:spcPts val="0"/>
              </a:spcAft>
              <a:buFont typeface="Wingdings" panose="05000000000000000000" pitchFamily="2" charset="2"/>
              <a:buChar char="ü"/>
            </a:pPr>
            <a:endParaRPr lang="en-US" sz="1600" dirty="0"/>
          </a:p>
          <a:p>
            <a:pPr marL="285750" marR="0" indent="-285750">
              <a:spcBef>
                <a:spcPts val="0"/>
              </a:spcBef>
              <a:spcAft>
                <a:spcPts val="0"/>
              </a:spcAft>
              <a:buFont typeface="Wingdings" panose="05000000000000000000" pitchFamily="2" charset="2"/>
              <a:buChar char="ü"/>
            </a:pPr>
            <a:r>
              <a:rPr lang="en-US" sz="1600" dirty="0"/>
              <a:t>The entire review is used to adjust future planning, and could even determine a change in focus and a change in desired Outcomes.</a:t>
            </a:r>
          </a:p>
          <a:p>
            <a:pPr marR="0">
              <a:spcBef>
                <a:spcPts val="0"/>
              </a:spcBef>
              <a:spcAft>
                <a:spcPts val="0"/>
              </a:spcAft>
            </a:pPr>
            <a:endParaRPr lang="en-US" sz="1600" dirty="0"/>
          </a:p>
          <a:p>
            <a:pPr marL="285750" marR="0" indent="-285750">
              <a:spcBef>
                <a:spcPts val="0"/>
              </a:spcBef>
              <a:spcAft>
                <a:spcPts val="0"/>
              </a:spcAft>
              <a:buFont typeface="Wingdings" panose="05000000000000000000" pitchFamily="2" charset="2"/>
              <a:buChar char="ü"/>
            </a:pPr>
            <a:r>
              <a:rPr lang="en-US" sz="1600" b="1" dirty="0"/>
              <a:t>Note: For Evaluation to be effective, Documentation AND Assessment must be included.</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574675" y="1492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699" name="Rectangle 16"/>
          <p:cNvSpPr>
            <a:spLocks noChangeArrowheads="1"/>
          </p:cNvSpPr>
          <p:nvPr/>
        </p:nvSpPr>
        <p:spPr bwMode="auto">
          <a:xfrm>
            <a:off x="-152400" y="3016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9700" name="Group 42"/>
          <p:cNvGrpSpPr>
            <a:grpSpLocks/>
          </p:cNvGrpSpPr>
          <p:nvPr/>
        </p:nvGrpSpPr>
        <p:grpSpPr bwMode="auto">
          <a:xfrm>
            <a:off x="838200" y="830262"/>
            <a:ext cx="8153400" cy="4960938"/>
            <a:chOff x="152400" y="1143000"/>
            <a:chExt cx="8991600" cy="5470822"/>
          </a:xfrm>
        </p:grpSpPr>
        <p:sp>
          <p:nvSpPr>
            <p:cNvPr id="29701" name="Text Box 3"/>
            <p:cNvSpPr txBox="1">
              <a:spLocks noChangeArrowheads="1"/>
            </p:cNvSpPr>
            <p:nvPr/>
          </p:nvSpPr>
          <p:spPr bwMode="auto">
            <a:xfrm>
              <a:off x="228600" y="1676400"/>
              <a:ext cx="7620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Staff</a:t>
              </a:r>
            </a:p>
          </p:txBody>
        </p:sp>
        <p:sp>
          <p:nvSpPr>
            <p:cNvPr id="29702" name="Text Box 4"/>
            <p:cNvSpPr txBox="1">
              <a:spLocks noChangeArrowheads="1"/>
            </p:cNvSpPr>
            <p:nvPr/>
          </p:nvSpPr>
          <p:spPr bwMode="auto">
            <a:xfrm>
              <a:off x="228600" y="2286000"/>
              <a:ext cx="8382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Money</a:t>
              </a:r>
            </a:p>
          </p:txBody>
        </p:sp>
        <p:sp>
          <p:nvSpPr>
            <p:cNvPr id="29703" name="Text Box 5"/>
            <p:cNvSpPr txBox="1">
              <a:spLocks noChangeArrowheads="1"/>
            </p:cNvSpPr>
            <p:nvPr/>
          </p:nvSpPr>
          <p:spPr bwMode="auto">
            <a:xfrm>
              <a:off x="152400" y="2895600"/>
              <a:ext cx="10668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Partners</a:t>
              </a:r>
            </a:p>
          </p:txBody>
        </p:sp>
        <p:sp>
          <p:nvSpPr>
            <p:cNvPr id="29704" name="Text Box 6"/>
            <p:cNvSpPr txBox="1">
              <a:spLocks noChangeArrowheads="1"/>
            </p:cNvSpPr>
            <p:nvPr/>
          </p:nvSpPr>
          <p:spPr bwMode="auto">
            <a:xfrm>
              <a:off x="1524000" y="1295400"/>
              <a:ext cx="1295400" cy="835025"/>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Develop parent ed curriculum</a:t>
              </a:r>
            </a:p>
          </p:txBody>
        </p:sp>
        <p:sp>
          <p:nvSpPr>
            <p:cNvPr id="29705" name="Text Box 7"/>
            <p:cNvSpPr txBox="1">
              <a:spLocks noChangeArrowheads="1"/>
            </p:cNvSpPr>
            <p:nvPr/>
          </p:nvSpPr>
          <p:spPr bwMode="auto">
            <a:xfrm>
              <a:off x="1524000" y="2209800"/>
              <a:ext cx="1219200" cy="1079500"/>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Deliver series of  interactivesessions</a:t>
              </a:r>
            </a:p>
          </p:txBody>
        </p:sp>
        <p:sp>
          <p:nvSpPr>
            <p:cNvPr id="29706" name="Text Box 9"/>
            <p:cNvSpPr txBox="1">
              <a:spLocks noChangeArrowheads="1"/>
            </p:cNvSpPr>
            <p:nvPr/>
          </p:nvSpPr>
          <p:spPr bwMode="auto">
            <a:xfrm>
              <a:off x="4495800" y="1143000"/>
              <a:ext cx="15240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increase knowledge of child dev</a:t>
              </a:r>
            </a:p>
          </p:txBody>
        </p:sp>
        <p:sp>
          <p:nvSpPr>
            <p:cNvPr id="29707" name="Text Box 10"/>
            <p:cNvSpPr txBox="1">
              <a:spLocks noChangeArrowheads="1"/>
            </p:cNvSpPr>
            <p:nvPr/>
          </p:nvSpPr>
          <p:spPr bwMode="auto">
            <a:xfrm>
              <a:off x="4495800" y="2286000"/>
              <a:ext cx="15240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better understand their own parenting style </a:t>
              </a:r>
            </a:p>
          </p:txBody>
        </p:sp>
        <p:sp>
          <p:nvSpPr>
            <p:cNvPr id="29708" name="Text Box 11"/>
            <p:cNvSpPr txBox="1">
              <a:spLocks noChangeArrowheads="1"/>
            </p:cNvSpPr>
            <p:nvPr/>
          </p:nvSpPr>
          <p:spPr bwMode="auto">
            <a:xfrm>
              <a:off x="6248400" y="3048000"/>
              <a:ext cx="13716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use effective parenting practices</a:t>
              </a:r>
            </a:p>
          </p:txBody>
        </p:sp>
        <p:sp>
          <p:nvSpPr>
            <p:cNvPr id="29709" name="Text Box 12"/>
            <p:cNvSpPr txBox="1">
              <a:spLocks noChangeArrowheads="1"/>
            </p:cNvSpPr>
            <p:nvPr/>
          </p:nvSpPr>
          <p:spPr bwMode="auto">
            <a:xfrm>
              <a:off x="7848600" y="2057400"/>
              <a:ext cx="1066800" cy="95250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Improved child-parent relations</a:t>
              </a:r>
            </a:p>
          </p:txBody>
        </p:sp>
        <p:sp>
          <p:nvSpPr>
            <p:cNvPr id="29710" name="Line 15"/>
            <p:cNvSpPr>
              <a:spLocks noChangeShapeType="1"/>
            </p:cNvSpPr>
            <p:nvPr/>
          </p:nvSpPr>
          <p:spPr bwMode="auto">
            <a:xfrm>
              <a:off x="1066800" y="3810000"/>
              <a:ext cx="228600"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29711" name="Text Box 20"/>
            <p:cNvSpPr txBox="1">
              <a:spLocks noChangeArrowheads="1"/>
            </p:cNvSpPr>
            <p:nvPr/>
          </p:nvSpPr>
          <p:spPr bwMode="auto">
            <a:xfrm>
              <a:off x="152400" y="3505200"/>
              <a:ext cx="1143000" cy="346075"/>
            </a:xfrm>
            <a:prstGeom prst="rect">
              <a:avLst/>
            </a:prstGeom>
            <a:solidFill>
              <a:srgbClr val="FFFF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b="1"/>
                <a:t>Research</a:t>
              </a:r>
            </a:p>
          </p:txBody>
        </p:sp>
        <p:sp>
          <p:nvSpPr>
            <p:cNvPr id="29712" name="Text Box 27"/>
            <p:cNvSpPr txBox="1">
              <a:spLocks noChangeArrowheads="1"/>
            </p:cNvSpPr>
            <p:nvPr/>
          </p:nvSpPr>
          <p:spPr bwMode="auto">
            <a:xfrm>
              <a:off x="1524000" y="3429000"/>
              <a:ext cx="1219200" cy="835025"/>
            </a:xfrm>
            <a:prstGeom prst="rect">
              <a:avLst/>
            </a:prstGeom>
            <a:solidFill>
              <a:srgbClr val="66FF66"/>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b="1"/>
                <a:t>Facilitate support groups</a:t>
              </a:r>
              <a:endParaRPr lang="en-US" altLang="en-US" sz="1600"/>
            </a:p>
          </p:txBody>
        </p:sp>
        <p:sp>
          <p:nvSpPr>
            <p:cNvPr id="29713" name="Text Box 30"/>
            <p:cNvSpPr txBox="1">
              <a:spLocks noChangeArrowheads="1"/>
            </p:cNvSpPr>
            <p:nvPr/>
          </p:nvSpPr>
          <p:spPr bwMode="auto">
            <a:xfrm>
              <a:off x="4495800" y="3352800"/>
              <a:ext cx="1447800" cy="112007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gain skills in  effective parenting practices</a:t>
              </a:r>
            </a:p>
          </p:txBody>
        </p:sp>
        <p:sp>
          <p:nvSpPr>
            <p:cNvPr id="29714" name="Text Box 32"/>
            <p:cNvSpPr txBox="1">
              <a:spLocks noChangeArrowheads="1"/>
            </p:cNvSpPr>
            <p:nvPr/>
          </p:nvSpPr>
          <p:spPr bwMode="auto">
            <a:xfrm>
              <a:off x="6248400" y="1600200"/>
              <a:ext cx="1371600" cy="112007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Parents identify appropriate actions to take </a:t>
              </a:r>
            </a:p>
          </p:txBody>
        </p:sp>
        <p:sp>
          <p:nvSpPr>
            <p:cNvPr id="29715" name="Text Box 34"/>
            <p:cNvSpPr txBox="1">
              <a:spLocks noChangeArrowheads="1"/>
            </p:cNvSpPr>
            <p:nvPr/>
          </p:nvSpPr>
          <p:spPr bwMode="auto">
            <a:xfrm>
              <a:off x="7848600" y="3352800"/>
              <a:ext cx="1066800" cy="527050"/>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200" b="1"/>
                <a:t>Strong families</a:t>
              </a:r>
            </a:p>
          </p:txBody>
        </p:sp>
        <p:sp>
          <p:nvSpPr>
            <p:cNvPr id="29716" name="Line 35"/>
            <p:cNvSpPr>
              <a:spLocks noChangeShapeType="1"/>
            </p:cNvSpPr>
            <p:nvPr/>
          </p:nvSpPr>
          <p:spPr bwMode="auto">
            <a:xfrm>
              <a:off x="8382000" y="3048000"/>
              <a:ext cx="0" cy="228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17" name="Oval 40"/>
            <p:cNvSpPr>
              <a:spLocks noChangeArrowheads="1"/>
            </p:cNvSpPr>
            <p:nvPr/>
          </p:nvSpPr>
          <p:spPr bwMode="auto">
            <a:xfrm>
              <a:off x="2971800" y="1981200"/>
              <a:ext cx="914400" cy="1371600"/>
            </a:xfrm>
            <a:prstGeom prst="ellipse">
              <a:avLst/>
            </a:prstGeom>
            <a:solidFill>
              <a:srgbClr val="66FF33"/>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400" b="1"/>
                <a:t>Targeted</a:t>
              </a:r>
            </a:p>
            <a:p>
              <a:pPr algn="ctr" eaLnBrk="1" hangingPunct="1"/>
              <a:r>
                <a:rPr lang="en-US" altLang="en-US" sz="1400" b="1"/>
                <a:t>parents</a:t>
              </a:r>
            </a:p>
            <a:p>
              <a:pPr algn="ctr" eaLnBrk="1" hangingPunct="1"/>
              <a:r>
                <a:rPr lang="en-US" altLang="en-US" sz="1400" b="1"/>
                <a:t>attend</a:t>
              </a:r>
            </a:p>
          </p:txBody>
        </p:sp>
        <p:sp>
          <p:nvSpPr>
            <p:cNvPr id="29718" name="Line 41"/>
            <p:cNvSpPr>
              <a:spLocks noChangeShapeType="1"/>
            </p:cNvSpPr>
            <p:nvPr/>
          </p:nvSpPr>
          <p:spPr bwMode="auto">
            <a:xfrm>
              <a:off x="3962400" y="2743200"/>
              <a:ext cx="3810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19" name="Line 42"/>
            <p:cNvSpPr>
              <a:spLocks noChangeShapeType="1"/>
            </p:cNvSpPr>
            <p:nvPr/>
          </p:nvSpPr>
          <p:spPr bwMode="auto">
            <a:xfrm>
              <a:off x="6934200" y="2743200"/>
              <a:ext cx="0" cy="228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0" name="AutoShape 43"/>
            <p:cNvSpPr>
              <a:spLocks/>
            </p:cNvSpPr>
            <p:nvPr/>
          </p:nvSpPr>
          <p:spPr bwMode="auto">
            <a:xfrm>
              <a:off x="2819400" y="1828800"/>
              <a:ext cx="76200" cy="2209800"/>
            </a:xfrm>
            <a:prstGeom prst="rightBrace">
              <a:avLst>
                <a:gd name="adj1" fmla="val 241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9721" name="Line 44"/>
            <p:cNvSpPr>
              <a:spLocks noChangeShapeType="1"/>
            </p:cNvSpPr>
            <p:nvPr/>
          </p:nvSpPr>
          <p:spPr bwMode="auto">
            <a:xfrm flipV="1">
              <a:off x="5943600" y="2819400"/>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2" name="Line 45"/>
            <p:cNvSpPr>
              <a:spLocks noChangeShapeType="1"/>
            </p:cNvSpPr>
            <p:nvPr/>
          </p:nvSpPr>
          <p:spPr bwMode="auto">
            <a:xfrm>
              <a:off x="5181600" y="2057400"/>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3" name="Line 46"/>
            <p:cNvSpPr>
              <a:spLocks noChangeShapeType="1"/>
            </p:cNvSpPr>
            <p:nvPr/>
          </p:nvSpPr>
          <p:spPr bwMode="auto">
            <a:xfrm>
              <a:off x="5181600" y="3276600"/>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4" name="Line 47"/>
            <p:cNvSpPr>
              <a:spLocks noChangeShapeType="1"/>
            </p:cNvSpPr>
            <p:nvPr/>
          </p:nvSpPr>
          <p:spPr bwMode="auto">
            <a:xfrm flipV="1">
              <a:off x="7543800" y="2971800"/>
              <a:ext cx="228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5" name="AutoShape 48"/>
            <p:cNvSpPr>
              <a:spLocks/>
            </p:cNvSpPr>
            <p:nvPr/>
          </p:nvSpPr>
          <p:spPr bwMode="auto">
            <a:xfrm>
              <a:off x="1295400" y="1905000"/>
              <a:ext cx="76200" cy="1600200"/>
            </a:xfrm>
            <a:prstGeom prst="rightBrace">
              <a:avLst>
                <a:gd name="adj1" fmla="val 1750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600"/>
            </a:p>
          </p:txBody>
        </p:sp>
        <p:sp>
          <p:nvSpPr>
            <p:cNvPr id="29726" name="Text Box 49"/>
            <p:cNvSpPr txBox="1">
              <a:spLocks noChangeArrowheads="1"/>
            </p:cNvSpPr>
            <p:nvPr/>
          </p:nvSpPr>
          <p:spPr bwMode="auto">
            <a:xfrm>
              <a:off x="304800" y="4572000"/>
              <a:ext cx="8455025" cy="373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b="1">
                  <a:solidFill>
                    <a:srgbClr val="0033CC"/>
                  </a:solidFill>
                </a:rPr>
                <a:t>EVALUATION: What do you (and others) want to know about this program? </a:t>
              </a:r>
              <a:endParaRPr lang="en-US" altLang="en-US" sz="1600">
                <a:solidFill>
                  <a:srgbClr val="0033CC"/>
                </a:solidFill>
              </a:endParaRPr>
            </a:p>
          </p:txBody>
        </p:sp>
        <p:grpSp>
          <p:nvGrpSpPr>
            <p:cNvPr id="29727" name="Group 50"/>
            <p:cNvGrpSpPr>
              <a:grpSpLocks/>
            </p:cNvGrpSpPr>
            <p:nvPr/>
          </p:nvGrpSpPr>
          <p:grpSpPr bwMode="auto">
            <a:xfrm>
              <a:off x="228600" y="4953000"/>
              <a:ext cx="8915400" cy="1371600"/>
              <a:chOff x="288" y="3456"/>
              <a:chExt cx="5184" cy="593"/>
            </a:xfrm>
          </p:grpSpPr>
          <p:sp>
            <p:nvSpPr>
              <p:cNvPr id="29729" name="Rectangle 51"/>
              <p:cNvSpPr>
                <a:spLocks noChangeArrowheads="1"/>
              </p:cNvSpPr>
              <p:nvPr/>
            </p:nvSpPr>
            <p:spPr bwMode="auto">
              <a:xfrm>
                <a:off x="4800" y="3456"/>
                <a:ext cx="67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are relations improved?  Does this result in stronger families?</a:t>
                </a:r>
              </a:p>
              <a:p>
                <a:r>
                  <a:rPr lang="en-US" altLang="en-US" sz="1200" b="1"/>
                  <a:t> </a:t>
                </a:r>
              </a:p>
            </p:txBody>
          </p:sp>
          <p:sp>
            <p:nvSpPr>
              <p:cNvPr id="29730" name="Rectangle 52"/>
              <p:cNvSpPr>
                <a:spLocks noChangeArrowheads="1"/>
              </p:cNvSpPr>
              <p:nvPr/>
            </p:nvSpPr>
            <p:spPr bwMode="auto">
              <a:xfrm>
                <a:off x="3984" y="3456"/>
                <a:ext cx="816"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did behaviors</a:t>
                </a:r>
              </a:p>
              <a:p>
                <a:r>
                  <a:rPr lang="en-US" altLang="en-US" sz="1200" b="1"/>
                  <a:t>change? For whom? Why?  What else happened?</a:t>
                </a:r>
                <a:endParaRPr lang="en-US" altLang="en-US" sz="1200"/>
              </a:p>
            </p:txBody>
          </p:sp>
          <p:sp>
            <p:nvSpPr>
              <p:cNvPr id="29731" name="Rectangle 53"/>
              <p:cNvSpPr>
                <a:spLocks noChangeArrowheads="1"/>
              </p:cNvSpPr>
              <p:nvPr/>
            </p:nvSpPr>
            <p:spPr bwMode="auto">
              <a:xfrm>
                <a:off x="3072" y="3456"/>
                <a:ext cx="91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To what extent did knowledge and skills increase? For whom? Why? What else happened?</a:t>
                </a:r>
              </a:p>
            </p:txBody>
          </p:sp>
          <p:sp>
            <p:nvSpPr>
              <p:cNvPr id="29732" name="Rectangle 54"/>
              <p:cNvSpPr>
                <a:spLocks noChangeArrowheads="1"/>
              </p:cNvSpPr>
              <p:nvPr/>
            </p:nvSpPr>
            <p:spPr bwMode="auto">
              <a:xfrm>
                <a:off x="1920" y="3456"/>
                <a:ext cx="1152"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Did all parents attend that we intended? Who did/not not?Did they attend all sessions?</a:t>
                </a:r>
                <a:endParaRPr lang="en-US" altLang="en-US" sz="1200"/>
              </a:p>
            </p:txBody>
          </p:sp>
          <p:sp>
            <p:nvSpPr>
              <p:cNvPr id="29733" name="Rectangle 55"/>
              <p:cNvSpPr>
                <a:spLocks noChangeArrowheads="1"/>
              </p:cNvSpPr>
              <p:nvPr/>
            </p:nvSpPr>
            <p:spPr bwMode="auto">
              <a:xfrm>
                <a:off x="1056" y="3456"/>
                <a:ext cx="864"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Were all  sessions delivered? How effectively?</a:t>
                </a:r>
              </a:p>
            </p:txBody>
          </p:sp>
          <p:sp>
            <p:nvSpPr>
              <p:cNvPr id="29734" name="Rectangle 56"/>
              <p:cNvSpPr>
                <a:spLocks noChangeArrowheads="1"/>
              </p:cNvSpPr>
              <p:nvPr/>
            </p:nvSpPr>
            <p:spPr bwMode="auto">
              <a:xfrm>
                <a:off x="288" y="3456"/>
                <a:ext cx="768" cy="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b="1"/>
                  <a:t>What amount of $ and time were invested?</a:t>
                </a:r>
              </a:p>
            </p:txBody>
          </p:sp>
          <p:sp>
            <p:nvSpPr>
              <p:cNvPr id="29735" name="Line 57"/>
              <p:cNvSpPr>
                <a:spLocks noChangeShapeType="1"/>
              </p:cNvSpPr>
              <p:nvPr/>
            </p:nvSpPr>
            <p:spPr bwMode="auto">
              <a:xfrm>
                <a:off x="288" y="3456"/>
                <a:ext cx="518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6" name="Line 58"/>
              <p:cNvSpPr>
                <a:spLocks noChangeShapeType="1"/>
              </p:cNvSpPr>
              <p:nvPr/>
            </p:nvSpPr>
            <p:spPr bwMode="auto">
              <a:xfrm>
                <a:off x="288" y="4049"/>
                <a:ext cx="518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7" name="Line 59"/>
              <p:cNvSpPr>
                <a:spLocks noChangeShapeType="1"/>
              </p:cNvSpPr>
              <p:nvPr/>
            </p:nvSpPr>
            <p:spPr bwMode="auto">
              <a:xfrm>
                <a:off x="288" y="3456"/>
                <a:ext cx="0" cy="59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sp>
            <p:nvSpPr>
              <p:cNvPr id="29738" name="Line 60"/>
              <p:cNvSpPr>
                <a:spLocks noChangeShapeType="1"/>
              </p:cNvSpPr>
              <p:nvPr/>
            </p:nvSpPr>
            <p:spPr bwMode="auto">
              <a:xfrm>
                <a:off x="5472" y="3456"/>
                <a:ext cx="0" cy="59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cap="sq">
                    <a:solidFill>
                      <a:srgbClr val="000000"/>
                    </a:solidFill>
                    <a:round/>
                    <a:headEnd/>
                    <a:tailEnd/>
                  </a14:hiddenLine>
                </a:ext>
              </a:extLst>
            </p:spPr>
            <p:txBody>
              <a:bodyPr/>
              <a:lstStyle/>
              <a:p>
                <a:endParaRPr lang="en-US"/>
              </a:p>
            </p:txBody>
          </p:sp>
        </p:grpSp>
        <p:sp>
          <p:nvSpPr>
            <p:cNvPr id="29728" name="Text Box 62"/>
            <p:cNvSpPr txBox="1">
              <a:spLocks noChangeArrowheads="1"/>
            </p:cNvSpPr>
            <p:nvPr/>
          </p:nvSpPr>
          <p:spPr bwMode="auto">
            <a:xfrm>
              <a:off x="457200" y="6240463"/>
              <a:ext cx="4419600" cy="37335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endParaRPr lang="en-US" altLang="en-US" sz="1600"/>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304800" y="304800"/>
            <a:ext cx="3276600" cy="1143000"/>
          </a:xfrm>
        </p:spPr>
        <p:txBody>
          <a:bodyPr>
            <a:normAutofit fontScale="90000"/>
          </a:bodyPr>
          <a:lstStyle/>
          <a:p>
            <a:pPr algn="r" eaLnBrk="1" hangingPunct="1">
              <a:defRPr/>
            </a:pPr>
            <a:r>
              <a:rPr lang="en-US" sz="3600" dirty="0"/>
              <a:t>			</a:t>
            </a:r>
            <a:r>
              <a:rPr lang="en-US" dirty="0">
                <a:solidFill>
                  <a:schemeClr val="accent6">
                    <a:lumMod val="50000"/>
                  </a:schemeClr>
                </a:solidFill>
              </a:rPr>
              <a:t>Prioritize</a:t>
            </a:r>
          </a:p>
        </p:txBody>
      </p:sp>
      <p:sp>
        <p:nvSpPr>
          <p:cNvPr id="30723" name="Rectangle 3"/>
          <p:cNvSpPr>
            <a:spLocks noGrp="1" noChangeArrowheads="1"/>
          </p:cNvSpPr>
          <p:nvPr>
            <p:ph idx="1"/>
          </p:nvPr>
        </p:nvSpPr>
        <p:spPr>
          <a:xfrm>
            <a:off x="1295400" y="1143000"/>
            <a:ext cx="8001000" cy="5029200"/>
          </a:xfrm>
        </p:spPr>
        <p:txBody>
          <a:bodyPr>
            <a:normAutofit/>
          </a:bodyPr>
          <a:lstStyle/>
          <a:p>
            <a:pPr>
              <a:lnSpc>
                <a:spcPct val="90000"/>
              </a:lnSpc>
              <a:buClr>
                <a:schemeClr val="accent2"/>
              </a:buClr>
              <a:buFont typeface="Wingdings" panose="05000000000000000000" pitchFamily="2" charset="2"/>
              <a:buNone/>
            </a:pPr>
            <a:r>
              <a:rPr lang="en-US" altLang="en-US" sz="2400" dirty="0">
                <a:ea typeface="ＭＳ Ｐゴシック" panose="020B0600070205080204" pitchFamily="34" charset="-128"/>
              </a:rPr>
              <a:t>  Lots of questions and so little time</a:t>
            </a:r>
          </a:p>
          <a:p>
            <a:pPr>
              <a:lnSpc>
                <a:spcPct val="90000"/>
              </a:lnSpc>
              <a:buClr>
                <a:schemeClr val="accent2"/>
              </a:buClr>
              <a:buFont typeface="Wingdings" panose="05000000000000000000" pitchFamily="2" charset="2"/>
              <a:buNone/>
            </a:pPr>
            <a:endParaRPr lang="en-US" altLang="en-US" sz="2400" dirty="0">
              <a:ea typeface="ＭＳ Ｐゴシック" panose="020B0600070205080204" pitchFamily="34" charset="-128"/>
            </a:endParaRPr>
          </a:p>
          <a:p>
            <a:pPr>
              <a:lnSpc>
                <a:spcPct val="90000"/>
              </a:lnSpc>
              <a:buClr>
                <a:schemeClr val="accent2"/>
              </a:buClr>
              <a:buFont typeface="Wingdings" panose="05000000000000000000" pitchFamily="2" charset="2"/>
              <a:buNone/>
            </a:pPr>
            <a:r>
              <a:rPr lang="en-US" altLang="en-US" sz="2400" dirty="0">
                <a:ea typeface="ＭＳ Ｐゴシック" panose="020B0600070205080204" pitchFamily="34" charset="-128"/>
              </a:rPr>
              <a:t>  Prioritize evaluation questions</a:t>
            </a:r>
          </a:p>
          <a:p>
            <a:pPr>
              <a:lnSpc>
                <a:spcPct val="90000"/>
              </a:lnSpc>
            </a:pPr>
            <a:r>
              <a:rPr lang="en-US" altLang="en-US" sz="2400" dirty="0">
                <a:ea typeface="ＭＳ Ｐゴシック" panose="020B0600070205080204" pitchFamily="34" charset="-128"/>
              </a:rPr>
              <a:t>		</a:t>
            </a:r>
            <a:r>
              <a:rPr lang="en-US" altLang="en-US" sz="2400" dirty="0">
                <a:solidFill>
                  <a:srgbClr val="009999"/>
                </a:solidFill>
                <a:ea typeface="ＭＳ Ｐゴシック" panose="020B0600070205080204" pitchFamily="34" charset="-128"/>
              </a:rPr>
              <a:t>Evaluation purpose</a:t>
            </a:r>
          </a:p>
          <a:p>
            <a:pPr lvl="3">
              <a:lnSpc>
                <a:spcPct val="90000"/>
              </a:lnSpc>
            </a:pPr>
            <a:r>
              <a:rPr lang="en-US" altLang="en-US" sz="2400" dirty="0">
                <a:ea typeface="ＭＳ Ｐゴシック" panose="020B0600070205080204" pitchFamily="34" charset="-128"/>
              </a:rPr>
              <a:t>Need</a:t>
            </a:r>
          </a:p>
          <a:p>
            <a:pPr lvl="3">
              <a:lnSpc>
                <a:spcPct val="90000"/>
              </a:lnSpc>
            </a:pPr>
            <a:r>
              <a:rPr lang="en-US" altLang="en-US" sz="2400" dirty="0">
                <a:ea typeface="ＭＳ Ｐゴシック" panose="020B0600070205080204" pitchFamily="34" charset="-128"/>
              </a:rPr>
              <a:t>Context</a:t>
            </a:r>
          </a:p>
          <a:p>
            <a:pPr lvl="3">
              <a:lnSpc>
                <a:spcPct val="90000"/>
              </a:lnSpc>
            </a:pPr>
            <a:r>
              <a:rPr lang="en-US" altLang="en-US" sz="2400" dirty="0">
                <a:ea typeface="ＭＳ Ｐゴシック" panose="020B0600070205080204" pitchFamily="34" charset="-128"/>
              </a:rPr>
              <a:t>Process</a:t>
            </a:r>
          </a:p>
          <a:p>
            <a:pPr lvl="3">
              <a:lnSpc>
                <a:spcPct val="90000"/>
              </a:lnSpc>
            </a:pPr>
            <a:r>
              <a:rPr lang="en-US" altLang="en-US" sz="2400" dirty="0">
                <a:ea typeface="ＭＳ Ｐゴシック" panose="020B0600070205080204" pitchFamily="34" charset="-128"/>
              </a:rPr>
              <a:t>Outcomes</a:t>
            </a:r>
          </a:p>
          <a:p>
            <a:pPr>
              <a:lnSpc>
                <a:spcPct val="90000"/>
              </a:lnSpc>
            </a:pPr>
            <a:r>
              <a:rPr lang="en-US" altLang="en-US" sz="2400" dirty="0">
                <a:ea typeface="ＭＳ Ｐゴシック" panose="020B0600070205080204" pitchFamily="34" charset="-128"/>
              </a:rPr>
              <a:t>		</a:t>
            </a:r>
            <a:r>
              <a:rPr lang="en-US" altLang="en-US" sz="2400" dirty="0">
                <a:solidFill>
                  <a:srgbClr val="009999"/>
                </a:solidFill>
                <a:ea typeface="ＭＳ Ｐゴシック" panose="020B0600070205080204" pitchFamily="34" charset="-128"/>
              </a:rPr>
              <a:t>Stakeholder needs</a:t>
            </a:r>
          </a:p>
          <a:p>
            <a:pPr marL="0" indent="0">
              <a:lnSpc>
                <a:spcPct val="90000"/>
              </a:lnSpc>
              <a:buNone/>
            </a:pPr>
            <a:r>
              <a:rPr lang="en-US" altLang="en-US" sz="2400" dirty="0">
                <a:ea typeface="ＭＳ Ｐゴシック" panose="020B0600070205080204" pitchFamily="34" charset="-128"/>
              </a:rPr>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sz="half" idx="1"/>
          </p:nvPr>
        </p:nvSpPr>
        <p:spPr>
          <a:xfrm>
            <a:off x="990600" y="152400"/>
            <a:ext cx="7696200" cy="1219200"/>
          </a:xfrm>
        </p:spPr>
        <p:txBody>
          <a:bodyPr>
            <a:normAutofit/>
          </a:bodyPr>
          <a:lstStyle/>
          <a:p>
            <a:pPr marL="457200" lvl="1" indent="0">
              <a:buNone/>
            </a:pPr>
            <a:r>
              <a:rPr lang="en-US" altLang="en-US" sz="2600" dirty="0">
                <a:solidFill>
                  <a:srgbClr val="16165D"/>
                </a:solidFill>
                <a:ea typeface="ＭＳ Ｐゴシック" panose="020B0600070205080204" pitchFamily="34" charset="-128"/>
              </a:rPr>
              <a:t>Who wants to know what about your program?</a:t>
            </a:r>
          </a:p>
        </p:txBody>
      </p:sp>
      <p:graphicFrame>
        <p:nvGraphicFramePr>
          <p:cNvPr id="129056" name="Group 32"/>
          <p:cNvGraphicFramePr>
            <a:graphicFrameLocks noGrp="1"/>
          </p:cNvGraphicFramePr>
          <p:nvPr>
            <p:ph sz="half" idx="2"/>
            <p:extLst>
              <p:ext uri="{D42A27DB-BD31-4B8C-83A1-F6EECF244321}">
                <p14:modId xmlns:p14="http://schemas.microsoft.com/office/powerpoint/2010/main" val="3178155297"/>
              </p:ext>
            </p:extLst>
          </p:nvPr>
        </p:nvGraphicFramePr>
        <p:xfrm>
          <a:off x="990600" y="1219200"/>
          <a:ext cx="7540628" cy="4858781"/>
        </p:xfrm>
        <a:graphic>
          <a:graphicData uri="http://schemas.openxmlformats.org/drawingml/2006/table">
            <a:tbl>
              <a:tblPr/>
              <a:tblGrid>
                <a:gridCol w="1981200">
                  <a:extLst>
                    <a:ext uri="{9D8B030D-6E8A-4147-A177-3AD203B41FA5}">
                      <a16:colId xmlns:a16="http://schemas.microsoft.com/office/drawing/2014/main" val="20000"/>
                    </a:ext>
                  </a:extLst>
                </a:gridCol>
                <a:gridCol w="1826531">
                  <a:extLst>
                    <a:ext uri="{9D8B030D-6E8A-4147-A177-3AD203B41FA5}">
                      <a16:colId xmlns:a16="http://schemas.microsoft.com/office/drawing/2014/main" val="20001"/>
                    </a:ext>
                  </a:extLst>
                </a:gridCol>
                <a:gridCol w="1847740">
                  <a:extLst>
                    <a:ext uri="{9D8B030D-6E8A-4147-A177-3AD203B41FA5}">
                      <a16:colId xmlns:a16="http://schemas.microsoft.com/office/drawing/2014/main" val="2130929250"/>
                    </a:ext>
                  </a:extLst>
                </a:gridCol>
                <a:gridCol w="1885157">
                  <a:extLst>
                    <a:ext uri="{9D8B030D-6E8A-4147-A177-3AD203B41FA5}">
                      <a16:colId xmlns:a16="http://schemas.microsoft.com/office/drawing/2014/main" val="20002"/>
                    </a:ext>
                  </a:extLst>
                </a:gridCol>
              </a:tblGrid>
              <a:tr h="185946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a:ln>
                            <a:noFill/>
                          </a:ln>
                          <a:solidFill>
                            <a:schemeClr val="tx1"/>
                          </a:solidFill>
                          <a:effectLst/>
                          <a:latin typeface="Arial" charset="0"/>
                        </a:rPr>
                        <a:t>WHO might use the evaluation?</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a:ln>
                            <a:noFill/>
                          </a:ln>
                          <a:solidFill>
                            <a:schemeClr val="tx1"/>
                          </a:solidFill>
                          <a:effectLst/>
                          <a:latin typeface="Arial" charset="0"/>
                        </a:rPr>
                        <a:t>WHAT do they want to know?</a:t>
                      </a: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dirty="0">
                          <a:ln>
                            <a:noFill/>
                          </a:ln>
                          <a:solidFill>
                            <a:schemeClr val="tx1"/>
                          </a:solidFill>
                          <a:effectLst/>
                          <a:latin typeface="Arial" charset="0"/>
                        </a:rPr>
                        <a:t>How will you/they determine growth/ success?</a:t>
                      </a: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1" u="none" strike="noStrike" cap="none" normalizeH="0" baseline="0">
                          <a:ln>
                            <a:noFill/>
                          </a:ln>
                          <a:solidFill>
                            <a:schemeClr val="tx1"/>
                          </a:solidFill>
                          <a:effectLst/>
                          <a:latin typeface="Arial" charset="0"/>
                        </a:rPr>
                        <a:t>HOW will they use the info?</a:t>
                      </a: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10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dirty="0">
                          <a:ln>
                            <a:noFill/>
                          </a:ln>
                          <a:solidFill>
                            <a:schemeClr val="tx1"/>
                          </a:solidFill>
                          <a:effectLst/>
                          <a:latin typeface="Arial" charset="0"/>
                        </a:rPr>
                        <a:t>You /Staff</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780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a:ln>
                            <a:noFill/>
                          </a:ln>
                          <a:solidFill>
                            <a:schemeClr val="tx1"/>
                          </a:solidFill>
                          <a:effectLst/>
                          <a:latin typeface="Arial" charset="0"/>
                        </a:rPr>
                        <a:t>Participants</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810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700" b="0" i="0" u="none" strike="noStrike" cap="none" normalizeH="0" baseline="0" dirty="0">
                          <a:ln>
                            <a:noFill/>
                          </a:ln>
                          <a:solidFill>
                            <a:schemeClr val="tx1"/>
                          </a:solidFill>
                          <a:effectLst/>
                          <a:latin typeface="Arial" charset="0"/>
                        </a:rPr>
                        <a:t>Funding Source</a:t>
                      </a:r>
                    </a:p>
                  </a:txBody>
                  <a:tcPr marL="89695" marR="89695" marT="44851" marB="4485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700" b="0" i="0" u="none" strike="noStrike" cap="none" normalizeH="0" baseline="0" dirty="0">
                        <a:ln>
                          <a:noFill/>
                        </a:ln>
                        <a:solidFill>
                          <a:schemeClr val="tx1"/>
                        </a:solidFill>
                        <a:effectLst/>
                        <a:latin typeface="Arial" charset="0"/>
                      </a:endParaRPr>
                    </a:p>
                  </a:txBody>
                  <a:tcPr marL="89695" marR="89695" marT="44851" marB="4485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152400"/>
            <a:ext cx="6347713" cy="1320800"/>
          </a:xfrm>
        </p:spPr>
        <p:txBody>
          <a:bodyPr>
            <a:noAutofit/>
          </a:bodyPr>
          <a:lstStyle/>
          <a:p>
            <a:r>
              <a:rPr lang="en-US" sz="2800" dirty="0"/>
              <a:t>Relationship between Outcomes/Data Collection/Assessment and Evaluation</a:t>
            </a:r>
          </a:p>
        </p:txBody>
      </p:sp>
      <p:sp>
        <p:nvSpPr>
          <p:cNvPr id="3" name="Content Placeholder 2"/>
          <p:cNvSpPr>
            <a:spLocks noGrp="1"/>
          </p:cNvSpPr>
          <p:nvPr>
            <p:ph idx="1"/>
          </p:nvPr>
        </p:nvSpPr>
        <p:spPr>
          <a:xfrm>
            <a:off x="1219200" y="1440543"/>
            <a:ext cx="7010400" cy="5181600"/>
          </a:xfrm>
        </p:spPr>
        <p:txBody>
          <a:bodyPr>
            <a:normAutofit fontScale="77500" lnSpcReduction="20000"/>
          </a:bodyPr>
          <a:lstStyle/>
          <a:p>
            <a:r>
              <a:rPr lang="en-US" i="1" dirty="0"/>
              <a:t>Example: </a:t>
            </a:r>
          </a:p>
          <a:p>
            <a:r>
              <a:rPr lang="en-US" dirty="0"/>
              <a:t>If the intended outcome was for Preschool students to experience joy when creating arts: </a:t>
            </a:r>
          </a:p>
          <a:p>
            <a:pPr lvl="1"/>
            <a:r>
              <a:rPr lang="en-US" dirty="0"/>
              <a:t>An unintended outcome may have been that to experience joys, these students wanted to learn how to use art materials and tools and were frustrated with their art when they could not, for example, cut with scissors.  </a:t>
            </a:r>
          </a:p>
          <a:p>
            <a:pPr lvl="1"/>
            <a:r>
              <a:rPr lang="en-US" dirty="0"/>
              <a:t>The next unintended outcome was that the children benefitted  from learning to cut with scissors and those skills allowed the students to create projects that they were very proud of; thus feeling joy.  </a:t>
            </a:r>
          </a:p>
          <a:p>
            <a:r>
              <a:rPr lang="en-US" dirty="0"/>
              <a:t>By Evaluating the outcome at each stage and as each unintended outcome became known, the instructor was able to make what are called </a:t>
            </a:r>
            <a:r>
              <a:rPr lang="en-US" i="1" dirty="0"/>
              <a:t>informed decisions</a:t>
            </a:r>
            <a:r>
              <a:rPr lang="en-US" dirty="0"/>
              <a:t> that led to the teaching of skills, that was evaluated to determine that students had the skills needed; </a:t>
            </a:r>
          </a:p>
          <a:p>
            <a:r>
              <a:rPr lang="en-US" dirty="0"/>
              <a:t>That in turn, allowed the students to be less frustrated and experience more joy when creating visual art. </a:t>
            </a:r>
          </a:p>
          <a:p>
            <a:r>
              <a:rPr lang="en-US" dirty="0"/>
              <a:t>Evaluation took place throughout and documentation and assessment were present and show support for the decisions the instructor made.</a:t>
            </a:r>
          </a:p>
          <a:p>
            <a:endParaRPr lang="en-US" dirty="0"/>
          </a:p>
        </p:txBody>
      </p:sp>
    </p:spTree>
    <p:extLst>
      <p:ext uri="{BB962C8B-B14F-4D97-AF65-F5344CB8AC3E}">
        <p14:creationId xmlns:p14="http://schemas.microsoft.com/office/powerpoint/2010/main" val="15316876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idx="1"/>
          </p:nvPr>
        </p:nvSpPr>
        <p:spPr>
          <a:xfrm>
            <a:off x="914400" y="609600"/>
            <a:ext cx="7543800" cy="1143000"/>
          </a:xfrm>
        </p:spPr>
        <p:txBody>
          <a:bodyPr>
            <a:normAutofit/>
          </a:bodyPr>
          <a:lstStyle/>
          <a:p>
            <a:pPr marL="0" indent="0">
              <a:lnSpc>
                <a:spcPct val="80000"/>
              </a:lnSpc>
              <a:spcBef>
                <a:spcPct val="0"/>
              </a:spcBef>
              <a:defRPr/>
            </a:pPr>
            <a:r>
              <a:rPr lang="en-US" sz="2800" dirty="0">
                <a:solidFill>
                  <a:schemeClr val="accent6">
                    <a:lumMod val="50000"/>
                  </a:schemeClr>
                </a:solidFill>
              </a:rPr>
              <a:t> Developing an evaluation plan based on your logic model </a:t>
            </a:r>
          </a:p>
          <a:p>
            <a:pPr>
              <a:lnSpc>
                <a:spcPct val="80000"/>
              </a:lnSpc>
              <a:defRPr/>
            </a:pPr>
            <a:endParaRPr lang="en-US" sz="2800" dirty="0">
              <a:solidFill>
                <a:schemeClr val="hlink"/>
              </a:solidFill>
            </a:endParaRPr>
          </a:p>
        </p:txBody>
      </p:sp>
      <p:sp>
        <p:nvSpPr>
          <p:cNvPr id="2" name="Rectangle 1"/>
          <p:cNvSpPr/>
          <p:nvPr/>
        </p:nvSpPr>
        <p:spPr>
          <a:xfrm>
            <a:off x="1905000" y="1752600"/>
            <a:ext cx="5943600" cy="2585323"/>
          </a:xfrm>
          <a:prstGeom prst="rect">
            <a:avLst/>
          </a:prstGeom>
        </p:spPr>
        <p:txBody>
          <a:bodyPr wrap="square">
            <a:spAutoFit/>
          </a:bodyPr>
          <a:lstStyle/>
          <a:p>
            <a:pPr marL="285750" indent="-285750">
              <a:buFont typeface="Arial" panose="020B0604020202020204" pitchFamily="34" charset="0"/>
              <a:buChar char="•"/>
            </a:pPr>
            <a:r>
              <a:rPr lang="en-US" dirty="0"/>
              <a:t>Artistic Literacy Consortium Shared Evaluation Model Worksheet</a:t>
            </a:r>
          </a:p>
          <a:p>
            <a:pPr marL="285750" indent="-285750">
              <a:buFont typeface="Arial" panose="020B0604020202020204" pitchFamily="34" charset="0"/>
              <a:buChar char="•"/>
            </a:pPr>
            <a:r>
              <a:rPr lang="en-US" dirty="0"/>
              <a:t>Artistic Literacy Consortium Shared Evaluation Model Link</a:t>
            </a:r>
          </a:p>
          <a:p>
            <a:pPr marL="742950" lvl="1" indent="-285750">
              <a:buFont typeface="Arial" panose="020B0604020202020204" pitchFamily="34" charset="0"/>
              <a:buChar char="•"/>
            </a:pPr>
            <a:r>
              <a:rPr lang="en-US" dirty="0"/>
              <a:t>Available at  http://alartliteracyconsortium.wikispaces.com/</a:t>
            </a:r>
          </a:p>
          <a:p>
            <a:endParaRPr lang="en-US" dirty="0"/>
          </a:p>
          <a:p>
            <a:endParaRPr lang="en-US" dirty="0"/>
          </a:p>
          <a:p>
            <a:pPr marL="285750" indent="-285750">
              <a:buFont typeface="Arial" panose="020B0604020202020204" pitchFamily="34" charset="0"/>
              <a:buChar char="•"/>
            </a:pPr>
            <a:r>
              <a:rPr lang="en-US" dirty="0"/>
              <a:t>AIE Grant Evaluation Plan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eaLnBrk="1" hangingPunct="1">
              <a:defRPr/>
            </a:pPr>
            <a:r>
              <a:rPr lang="en-US" dirty="0"/>
              <a:t>	</a:t>
            </a:r>
          </a:p>
        </p:txBody>
      </p:sp>
      <p:sp>
        <p:nvSpPr>
          <p:cNvPr id="141315" name="Rectangle 3"/>
          <p:cNvSpPr>
            <a:spLocks noGrp="1" noChangeArrowheads="1"/>
          </p:cNvSpPr>
          <p:nvPr>
            <p:ph idx="1"/>
          </p:nvPr>
        </p:nvSpPr>
        <p:spPr>
          <a:xfrm>
            <a:off x="1100666" y="1447801"/>
            <a:ext cx="7467600" cy="4343400"/>
          </a:xfrm>
        </p:spPr>
        <p:txBody>
          <a:bodyPr>
            <a:normAutofit fontScale="92500" lnSpcReduction="10000"/>
          </a:bodyPr>
          <a:lstStyle/>
          <a:p>
            <a:pPr marL="228600" indent="-228600">
              <a:buFont typeface="Arial" pitchFamily="34" charset="0"/>
              <a:buChar char="•"/>
              <a:defRPr/>
            </a:pPr>
            <a:r>
              <a:rPr lang="en-US" sz="2400" dirty="0"/>
              <a:t>What gets measured gets done</a:t>
            </a:r>
          </a:p>
          <a:p>
            <a:pPr marL="228600" indent="-228600">
              <a:buFont typeface="Arial" pitchFamily="34" charset="0"/>
              <a:buChar char="•"/>
              <a:defRPr/>
            </a:pPr>
            <a:r>
              <a:rPr lang="en-US" sz="2400" dirty="0"/>
              <a:t>If you don’t measure results, you can’t tell success from failure</a:t>
            </a:r>
          </a:p>
          <a:p>
            <a:pPr marL="228600" indent="-228600">
              <a:buFont typeface="Arial" pitchFamily="34" charset="0"/>
              <a:buChar char="•"/>
              <a:defRPr/>
            </a:pPr>
            <a:r>
              <a:rPr lang="en-US" sz="2400" dirty="0"/>
              <a:t>If you can’t see success, you can’t reward it</a:t>
            </a:r>
          </a:p>
          <a:p>
            <a:pPr marL="228600" indent="-228600">
              <a:buFont typeface="Arial" pitchFamily="34" charset="0"/>
              <a:buChar char="•"/>
              <a:defRPr/>
            </a:pPr>
            <a:r>
              <a:rPr lang="en-US" sz="2400" dirty="0"/>
              <a:t>If you can’t reward success, you’re probably rewarding failure</a:t>
            </a:r>
          </a:p>
          <a:p>
            <a:pPr marL="228600" indent="-228600">
              <a:buFont typeface="Arial" pitchFamily="34" charset="0"/>
              <a:buChar char="•"/>
              <a:defRPr/>
            </a:pPr>
            <a:r>
              <a:rPr lang="en-US" sz="2400" dirty="0"/>
              <a:t>If you can’t see success, you can’t learn from it</a:t>
            </a:r>
          </a:p>
          <a:p>
            <a:pPr marL="228600" indent="-228600">
              <a:buFont typeface="Arial" pitchFamily="34" charset="0"/>
              <a:buChar char="•"/>
              <a:defRPr/>
            </a:pPr>
            <a:r>
              <a:rPr lang="en-US" sz="2400" dirty="0"/>
              <a:t>If you can’t recognize failure, you can’t correct it.</a:t>
            </a:r>
          </a:p>
          <a:p>
            <a:pPr marL="228600" indent="-228600">
              <a:buFont typeface="Arial" pitchFamily="34" charset="0"/>
              <a:buChar char="•"/>
              <a:defRPr/>
            </a:pPr>
            <a:r>
              <a:rPr lang="en-US" sz="2400" dirty="0"/>
              <a:t>If you can demonstrate results, you can win public support.</a:t>
            </a:r>
          </a:p>
          <a:p>
            <a:pPr>
              <a:defRPr/>
            </a:pPr>
            <a:endParaRPr lang="en-US" sz="2000" dirty="0"/>
          </a:p>
          <a:p>
            <a:pPr algn="r">
              <a:defRPr/>
            </a:pPr>
            <a:r>
              <a:rPr lang="en-US" sz="1800" u="sng" dirty="0"/>
              <a:t>Re-inventing government</a:t>
            </a:r>
            <a:r>
              <a:rPr lang="en-US" sz="1800" dirty="0"/>
              <a:t>, Osborne and </a:t>
            </a:r>
            <a:r>
              <a:rPr lang="en-US" sz="1800" dirty="0" err="1"/>
              <a:t>Gaebler</a:t>
            </a:r>
            <a:r>
              <a:rPr lang="en-US" sz="1800" dirty="0"/>
              <a:t>, 1992</a:t>
            </a:r>
          </a:p>
        </p:txBody>
      </p:sp>
      <p:sp>
        <p:nvSpPr>
          <p:cNvPr id="141316" name="Rectangle 4"/>
          <p:cNvSpPr>
            <a:spLocks noChangeArrowheads="1"/>
          </p:cNvSpPr>
          <p:nvPr/>
        </p:nvSpPr>
        <p:spPr bwMode="auto">
          <a:xfrm>
            <a:off x="2848607" y="411162"/>
            <a:ext cx="4495800" cy="579438"/>
          </a:xfrm>
          <a:prstGeom prst="rect">
            <a:avLst/>
          </a:prstGeom>
          <a:noFill/>
          <a:ln w="9525">
            <a:noFill/>
            <a:miter lim="800000"/>
            <a:headEnd/>
            <a:tailEnd/>
          </a:ln>
          <a:effectLst/>
        </p:spPr>
        <p:txBody>
          <a:bodyPr>
            <a:spAutoFit/>
          </a:bodyPr>
          <a:lstStyle/>
          <a:p>
            <a:pPr eaLnBrk="0" hangingPunct="0">
              <a:defRPr/>
            </a:pPr>
            <a:r>
              <a:rPr lang="en-US" sz="3200" dirty="0">
                <a:solidFill>
                  <a:srgbClr val="000066"/>
                </a:solidFill>
                <a:effectLst>
                  <a:outerShdw blurRad="38100" dist="38100" dir="2700000" algn="tl">
                    <a:srgbClr val="DDDDDD"/>
                  </a:outerShdw>
                </a:effectLst>
                <a:latin typeface="+mj-lt"/>
                <a:ea typeface="ＭＳ Ｐゴシック" pitchFamily="-106" charset="-128"/>
                <a:cs typeface="ＭＳ Ｐゴシック" pitchFamily="-106" charset="-128"/>
              </a:rPr>
              <a:t>The Accountability Era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idx="1"/>
          </p:nvPr>
        </p:nvSpPr>
        <p:spPr>
          <a:xfrm>
            <a:off x="1794164" y="1295400"/>
            <a:ext cx="5513388" cy="3657600"/>
          </a:xfrm>
        </p:spPr>
        <p:txBody>
          <a:bodyPr>
            <a:normAutofit/>
          </a:bodyPr>
          <a:lstStyle/>
          <a:p>
            <a:pPr>
              <a:buClr>
                <a:schemeClr val="tx1"/>
              </a:buClr>
              <a:buSzPct val="125000"/>
              <a:buFontTx/>
              <a:buChar char="•"/>
            </a:pPr>
            <a:r>
              <a:rPr lang="en-US" altLang="en-US" sz="2400" dirty="0">
                <a:ea typeface="ＭＳ Ｐゴシック" panose="020B0600070205080204" pitchFamily="34" charset="-128"/>
              </a:rPr>
              <a:t>Private Sector</a:t>
            </a:r>
          </a:p>
          <a:p>
            <a:pPr>
              <a:buClr>
                <a:schemeClr val="tx1"/>
              </a:buClr>
              <a:buSzPct val="125000"/>
              <a:buFontTx/>
              <a:buChar char="•"/>
            </a:pPr>
            <a:r>
              <a:rPr lang="en-US" altLang="en-US" sz="2400" dirty="0">
                <a:ea typeface="ＭＳ Ｐゴシック" panose="020B0600070205080204" pitchFamily="34" charset="-128"/>
              </a:rPr>
              <a:t>Public Sector:  Government Performance and Results Act</a:t>
            </a:r>
          </a:p>
          <a:p>
            <a:pPr>
              <a:buClr>
                <a:schemeClr val="tx1"/>
              </a:buClr>
              <a:buSzPct val="125000"/>
              <a:buFontTx/>
              <a:buChar char="•"/>
            </a:pPr>
            <a:r>
              <a:rPr lang="en-US" altLang="en-US" sz="2400" dirty="0">
                <a:ea typeface="ＭＳ Ｐゴシック" panose="020B0600070205080204" pitchFamily="34" charset="-128"/>
              </a:rPr>
              <a:t>Non-Profit Sector</a:t>
            </a:r>
          </a:p>
          <a:p>
            <a:pPr>
              <a:buClr>
                <a:schemeClr val="tx1"/>
              </a:buClr>
              <a:buSzPct val="125000"/>
              <a:buFontTx/>
              <a:buChar char="•"/>
            </a:pPr>
            <a:r>
              <a:rPr lang="en-US" altLang="en-US" sz="2400" dirty="0">
                <a:ea typeface="ＭＳ Ｐゴシック" panose="020B0600070205080204" pitchFamily="34" charset="-128"/>
              </a:rPr>
              <a:t>International Arena </a:t>
            </a:r>
          </a:p>
          <a:p>
            <a:pPr>
              <a:buClr>
                <a:schemeClr val="tx1"/>
              </a:buClr>
              <a:buSzPct val="125000"/>
              <a:buFontTx/>
              <a:buChar char="•"/>
            </a:pPr>
            <a:r>
              <a:rPr lang="en-US" altLang="en-US" sz="2400" dirty="0">
                <a:ea typeface="ＭＳ Ｐゴシック" panose="020B0600070205080204" pitchFamily="34" charset="-128"/>
              </a:rPr>
              <a:t>Evaluators</a:t>
            </a:r>
            <a:endParaRPr lang="en-US" altLang="en-US" sz="2400" dirty="0">
              <a:latin typeface="Helvetica" panose="020B0604020202020204" pitchFamily="34" charset="0"/>
              <a:ea typeface="ＭＳ Ｐゴシック" panose="020B0600070205080204" pitchFamily="34" charset="-128"/>
            </a:endParaRPr>
          </a:p>
        </p:txBody>
      </p:sp>
      <p:sp>
        <p:nvSpPr>
          <p:cNvPr id="8195" name="Text Box 5"/>
          <p:cNvSpPr txBox="1">
            <a:spLocks noChangeArrowheads="1"/>
          </p:cNvSpPr>
          <p:nvPr/>
        </p:nvSpPr>
        <p:spPr bwMode="auto">
          <a:xfrm>
            <a:off x="1828800" y="533400"/>
            <a:ext cx="7315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3200" dirty="0"/>
              <a:t>Logic model is in widespread use</a:t>
            </a:r>
            <a:r>
              <a:rPr lang="en-US" altLang="en-US"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838200" y="18288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Family Members</a:t>
            </a:r>
          </a:p>
        </p:txBody>
      </p:sp>
      <p:sp>
        <p:nvSpPr>
          <p:cNvPr id="9220" name="Text Box 4"/>
          <p:cNvSpPr txBox="1">
            <a:spLocks noChangeArrowheads="1"/>
          </p:cNvSpPr>
          <p:nvPr/>
        </p:nvSpPr>
        <p:spPr bwMode="auto">
          <a:xfrm>
            <a:off x="838200" y="24003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Budget</a:t>
            </a:r>
          </a:p>
        </p:txBody>
      </p:sp>
      <p:sp>
        <p:nvSpPr>
          <p:cNvPr id="9221" name="Text Box 5"/>
          <p:cNvSpPr txBox="1">
            <a:spLocks noChangeArrowheads="1"/>
          </p:cNvSpPr>
          <p:nvPr/>
        </p:nvSpPr>
        <p:spPr bwMode="auto">
          <a:xfrm>
            <a:off x="838200" y="3009900"/>
            <a:ext cx="1943100" cy="4572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Car</a:t>
            </a:r>
          </a:p>
        </p:txBody>
      </p:sp>
      <p:sp>
        <p:nvSpPr>
          <p:cNvPr id="9222" name="Text Box 6"/>
          <p:cNvSpPr txBox="1">
            <a:spLocks noChangeArrowheads="1"/>
          </p:cNvSpPr>
          <p:nvPr/>
        </p:nvSpPr>
        <p:spPr bwMode="auto">
          <a:xfrm>
            <a:off x="838200" y="3619500"/>
            <a:ext cx="1943100" cy="685800"/>
          </a:xfrm>
          <a:prstGeom prst="rect">
            <a:avLst/>
          </a:prstGeom>
          <a:solidFill>
            <a:srgbClr val="FFCC99"/>
          </a:solidFill>
          <a:ln w="38100">
            <a:solidFill>
              <a:srgbClr val="FF99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Camping Equipment</a:t>
            </a:r>
          </a:p>
        </p:txBody>
      </p:sp>
      <p:sp>
        <p:nvSpPr>
          <p:cNvPr id="9223" name="Text Box 7"/>
          <p:cNvSpPr txBox="1">
            <a:spLocks noChangeArrowheads="1"/>
          </p:cNvSpPr>
          <p:nvPr/>
        </p:nvSpPr>
        <p:spPr bwMode="auto">
          <a:xfrm>
            <a:off x="3695700" y="1828800"/>
            <a:ext cx="2171700" cy="571500"/>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Drive to Lake</a:t>
            </a:r>
          </a:p>
        </p:txBody>
      </p:sp>
      <p:sp>
        <p:nvSpPr>
          <p:cNvPr id="9224" name="Text Box 8"/>
          <p:cNvSpPr txBox="1">
            <a:spLocks noChangeArrowheads="1"/>
          </p:cNvSpPr>
          <p:nvPr/>
        </p:nvSpPr>
        <p:spPr bwMode="auto">
          <a:xfrm>
            <a:off x="3695700" y="2514600"/>
            <a:ext cx="2171700" cy="457200"/>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Set up camp</a:t>
            </a:r>
          </a:p>
        </p:txBody>
      </p:sp>
      <p:sp>
        <p:nvSpPr>
          <p:cNvPr id="9225" name="Text Box 9"/>
          <p:cNvSpPr txBox="1">
            <a:spLocks noChangeArrowheads="1"/>
          </p:cNvSpPr>
          <p:nvPr/>
        </p:nvSpPr>
        <p:spPr bwMode="auto">
          <a:xfrm>
            <a:off x="3695700" y="3200399"/>
            <a:ext cx="2171700" cy="868363"/>
          </a:xfrm>
          <a:prstGeom prst="rect">
            <a:avLst/>
          </a:prstGeom>
          <a:solidFill>
            <a:srgbClr val="CCFFCC"/>
          </a:solidFill>
          <a:ln w="38100">
            <a:solidFill>
              <a:srgbClr val="339966"/>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dirty="0"/>
              <a:t>Cook, play, talk, laugh, hike, fish, swim</a:t>
            </a:r>
          </a:p>
        </p:txBody>
      </p:sp>
      <p:sp>
        <p:nvSpPr>
          <p:cNvPr id="9226" name="Text Box 10"/>
          <p:cNvSpPr txBox="1">
            <a:spLocks noChangeArrowheads="1"/>
          </p:cNvSpPr>
          <p:nvPr/>
        </p:nvSpPr>
        <p:spPr bwMode="auto">
          <a:xfrm>
            <a:off x="6705600" y="1943100"/>
            <a:ext cx="2057400" cy="1485900"/>
          </a:xfrm>
          <a:prstGeom prst="rect">
            <a:avLst/>
          </a:prstGeom>
          <a:solidFill>
            <a:srgbClr val="FF99CC"/>
          </a:solidFill>
          <a:ln w="38100">
            <a:solidFill>
              <a:srgbClr val="FF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a:t>Family members learn about each other; family bonds; family has a good time</a:t>
            </a:r>
          </a:p>
        </p:txBody>
      </p:sp>
      <p:grpSp>
        <p:nvGrpSpPr>
          <p:cNvPr id="9227" name="Group 11"/>
          <p:cNvGrpSpPr>
            <a:grpSpLocks/>
          </p:cNvGrpSpPr>
          <p:nvPr/>
        </p:nvGrpSpPr>
        <p:grpSpPr bwMode="auto">
          <a:xfrm>
            <a:off x="2781300" y="2057400"/>
            <a:ext cx="228600" cy="2011363"/>
            <a:chOff x="4500" y="4680"/>
            <a:chExt cx="360" cy="3600"/>
          </a:xfrm>
        </p:grpSpPr>
        <p:sp>
          <p:nvSpPr>
            <p:cNvPr id="9236" name="Line 12"/>
            <p:cNvSpPr>
              <a:spLocks noChangeShapeType="1"/>
            </p:cNvSpPr>
            <p:nvPr/>
          </p:nvSpPr>
          <p:spPr bwMode="auto">
            <a:xfrm>
              <a:off x="4860" y="4680"/>
              <a:ext cx="0" cy="36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Line 13"/>
            <p:cNvSpPr>
              <a:spLocks noChangeShapeType="1"/>
            </p:cNvSpPr>
            <p:nvPr/>
          </p:nvSpPr>
          <p:spPr bwMode="auto">
            <a:xfrm flipH="1">
              <a:off x="4500" y="82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14"/>
            <p:cNvSpPr>
              <a:spLocks noChangeShapeType="1"/>
            </p:cNvSpPr>
            <p:nvPr/>
          </p:nvSpPr>
          <p:spPr bwMode="auto">
            <a:xfrm flipH="1">
              <a:off x="4500" y="576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15"/>
            <p:cNvSpPr>
              <a:spLocks noChangeShapeType="1"/>
            </p:cNvSpPr>
            <p:nvPr/>
          </p:nvSpPr>
          <p:spPr bwMode="auto">
            <a:xfrm flipH="1">
              <a:off x="4500" y="684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Line 16"/>
            <p:cNvSpPr>
              <a:spLocks noChangeShapeType="1"/>
            </p:cNvSpPr>
            <p:nvPr/>
          </p:nvSpPr>
          <p:spPr bwMode="auto">
            <a:xfrm flipH="1">
              <a:off x="4500" y="46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228" name="AutoShape 17"/>
          <p:cNvSpPr>
            <a:spLocks noChangeArrowheads="1"/>
          </p:cNvSpPr>
          <p:nvPr/>
        </p:nvSpPr>
        <p:spPr bwMode="auto">
          <a:xfrm>
            <a:off x="3009900" y="2171700"/>
            <a:ext cx="571500" cy="400050"/>
          </a:xfrm>
          <a:prstGeom prst="rightArrow">
            <a:avLst>
              <a:gd name="adj1" fmla="val 56435"/>
              <a:gd name="adj2" fmla="val 57937"/>
            </a:avLst>
          </a:prstGeom>
          <a:solidFill>
            <a:srgbClr val="0000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29" name="AutoShape 18"/>
          <p:cNvSpPr>
            <a:spLocks noChangeArrowheads="1"/>
          </p:cNvSpPr>
          <p:nvPr/>
        </p:nvSpPr>
        <p:spPr bwMode="auto">
          <a:xfrm>
            <a:off x="6096000" y="2171700"/>
            <a:ext cx="571500" cy="400050"/>
          </a:xfrm>
          <a:prstGeom prst="rightArrow">
            <a:avLst>
              <a:gd name="adj1" fmla="val 56435"/>
              <a:gd name="adj2" fmla="val 57937"/>
            </a:avLst>
          </a:prstGeom>
          <a:solidFill>
            <a:srgbClr val="0000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9230" name="Group 19"/>
          <p:cNvGrpSpPr>
            <a:grpSpLocks/>
          </p:cNvGrpSpPr>
          <p:nvPr/>
        </p:nvGrpSpPr>
        <p:grpSpPr bwMode="auto">
          <a:xfrm>
            <a:off x="5867400" y="2057400"/>
            <a:ext cx="228600" cy="1600200"/>
            <a:chOff x="9360" y="4680"/>
            <a:chExt cx="360" cy="2520"/>
          </a:xfrm>
        </p:grpSpPr>
        <p:sp>
          <p:nvSpPr>
            <p:cNvPr id="9232" name="Line 20"/>
            <p:cNvSpPr>
              <a:spLocks noChangeShapeType="1"/>
            </p:cNvSpPr>
            <p:nvPr/>
          </p:nvSpPr>
          <p:spPr bwMode="auto">
            <a:xfrm>
              <a:off x="9720" y="4680"/>
              <a:ext cx="0" cy="252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Line 21"/>
            <p:cNvSpPr>
              <a:spLocks noChangeShapeType="1"/>
            </p:cNvSpPr>
            <p:nvPr/>
          </p:nvSpPr>
          <p:spPr bwMode="auto">
            <a:xfrm flipH="1">
              <a:off x="9360" y="720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4" name="Line 22"/>
            <p:cNvSpPr>
              <a:spLocks noChangeShapeType="1"/>
            </p:cNvSpPr>
            <p:nvPr/>
          </p:nvSpPr>
          <p:spPr bwMode="auto">
            <a:xfrm flipH="1">
              <a:off x="9360" y="468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5" name="Line 23"/>
            <p:cNvSpPr>
              <a:spLocks noChangeShapeType="1"/>
            </p:cNvSpPr>
            <p:nvPr/>
          </p:nvSpPr>
          <p:spPr bwMode="auto">
            <a:xfrm flipH="1">
              <a:off x="9360" y="5760"/>
              <a:ext cx="36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5560" name="Rectangle 24"/>
          <p:cNvSpPr>
            <a:spLocks noChangeArrowheads="1"/>
          </p:cNvSpPr>
          <p:nvPr/>
        </p:nvSpPr>
        <p:spPr bwMode="auto">
          <a:xfrm>
            <a:off x="1123950" y="369694"/>
            <a:ext cx="5257800" cy="762000"/>
          </a:xfrm>
          <a:prstGeom prst="rect">
            <a:avLst/>
          </a:prstGeom>
          <a:noFill/>
          <a:ln w="9525">
            <a:noFill/>
            <a:miter lim="800000"/>
            <a:headEnd/>
            <a:tailEnd/>
          </a:ln>
          <a:effectLst/>
        </p:spPr>
        <p:txBody>
          <a:bodyPr>
            <a:spAutoFit/>
          </a:bodyPr>
          <a:lstStyle/>
          <a:p>
            <a:pPr eaLnBrk="0" hangingPunct="0">
              <a:defRPr/>
            </a:pPr>
            <a:r>
              <a:rPr lang="en-US" sz="2000" b="1" dirty="0">
                <a:solidFill>
                  <a:schemeClr val="accent6">
                    <a:lumMod val="75000"/>
                  </a:schemeClr>
                </a:solidFill>
                <a:latin typeface="Arial" charset="0"/>
                <a:cs typeface="Arial" charset="0"/>
              </a:rPr>
              <a:t>Example:   Every day logic model –</a:t>
            </a:r>
            <a:r>
              <a:rPr lang="en-US" sz="2000" dirty="0">
                <a:solidFill>
                  <a:schemeClr val="accent6">
                    <a:lumMod val="75000"/>
                  </a:schemeClr>
                </a:solidFill>
                <a:latin typeface="Arial" charset="0"/>
                <a:cs typeface="Arial" charset="0"/>
              </a:rPr>
              <a:t> </a:t>
            </a:r>
          </a:p>
          <a:p>
            <a:pPr eaLnBrk="0" hangingPunct="0">
              <a:defRPr/>
            </a:pPr>
            <a:r>
              <a:rPr lang="en-US" sz="2000" b="1" dirty="0">
                <a:solidFill>
                  <a:srgbClr val="009999"/>
                </a:solidFill>
                <a:latin typeface="Arial" charset="0"/>
                <a:cs typeface="Times New Roman" pitchFamily="18" charset="0"/>
              </a:rPr>
              <a:t>Family Vacation</a:t>
            </a:r>
            <a:r>
              <a:rPr lang="en-US" sz="2400" b="1" dirty="0">
                <a:solidFill>
                  <a:srgbClr val="009999"/>
                </a:solidFill>
                <a:latin typeface="Times New Roman" pitchFamily="18" charset="0"/>
                <a:cs typeface="Times New Roman" pitchFamily="18" charset="0"/>
              </a:rPr>
              <a:t> </a:t>
            </a:r>
            <a:endParaRPr lang="en-US" sz="2400" dirty="0">
              <a:solidFill>
                <a:srgbClr val="009999"/>
              </a:solidFill>
              <a:latin typeface="Times New Roman" pitchFamily="18" charset="0"/>
            </a:endParaRPr>
          </a:p>
        </p:txBody>
      </p:sp>
      <p:pic>
        <p:nvPicPr>
          <p:cNvPr id="3" name="Picture 2" descr="BIG IMAGE (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1054" y="4765868"/>
            <a:ext cx="3883290" cy="1844563"/>
          </a:xfrm>
          <a:prstGeom prst="rect">
            <a:avLst/>
          </a:prstGeom>
        </p:spPr>
      </p:pic>
      <p:pic>
        <p:nvPicPr>
          <p:cNvPr id="2" name="Picture 1" descr="Family_Road_Trip.jpg"/>
          <p:cNvPicPr>
            <a:picLocks noChangeAspect="1"/>
          </p:cNvPicPr>
          <p:nvPr/>
        </p:nvPicPr>
        <p:blipFill>
          <a:blip r:embed="rId4" cstate="print">
            <a:clrChange>
              <a:clrFrom>
                <a:srgbClr val="EBFFFF"/>
              </a:clrFrom>
              <a:clrTo>
                <a:srgbClr val="EBFFFF">
                  <a:alpha val="0"/>
                </a:srgbClr>
              </a:clrTo>
            </a:clrChange>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tretch>
            <a:fillRect/>
          </a:stretch>
        </p:blipFill>
        <p:spPr>
          <a:xfrm>
            <a:off x="3494376" y="5364395"/>
            <a:ext cx="2300288" cy="14540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92" name="Text Box 20"/>
          <p:cNvSpPr txBox="1">
            <a:spLocks noChangeArrowheads="1"/>
          </p:cNvSpPr>
          <p:nvPr/>
        </p:nvSpPr>
        <p:spPr bwMode="auto">
          <a:xfrm>
            <a:off x="1017588" y="750887"/>
            <a:ext cx="7620000" cy="1077913"/>
          </a:xfrm>
          <a:prstGeom prst="rect">
            <a:avLst/>
          </a:prstGeom>
          <a:noFill/>
          <a:ln w="9525" algn="ctr">
            <a:noFill/>
            <a:miter lim="800000"/>
            <a:headEnd/>
            <a:tailEnd/>
          </a:ln>
          <a:effectLst/>
        </p:spPr>
        <p:txBody>
          <a:bodyPr>
            <a:spAutoFit/>
          </a:bodyPr>
          <a:lstStyle/>
          <a:p>
            <a:pPr marL="971550" indent="-971550">
              <a:defRPr/>
            </a:pPr>
            <a:r>
              <a:rPr lang="en-US" sz="1600" b="1" u="sng" dirty="0">
                <a:latin typeface="Arial" charset="0"/>
              </a:rPr>
              <a:t>Situation:</a:t>
            </a:r>
            <a:r>
              <a:rPr lang="en-US" sz="1600" dirty="0">
                <a:latin typeface="Arial" charset="0"/>
              </a:rPr>
              <a:t> Individuals with limited knowledge and skills in basic financial management are unable to meet their financial goals and manage money to meet their needs.</a:t>
            </a:r>
          </a:p>
          <a:p>
            <a:pPr algn="ctr">
              <a:defRPr/>
            </a:pPr>
            <a:endParaRPr lang="en-US" sz="1600" dirty="0">
              <a:latin typeface="Arial" charset="0"/>
            </a:endParaRPr>
          </a:p>
        </p:txBody>
      </p:sp>
      <p:sp>
        <p:nvSpPr>
          <p:cNvPr id="10246" name="Rectangle 6"/>
          <p:cNvSpPr>
            <a:spLocks noChangeArrowheads="1"/>
          </p:cNvSpPr>
          <p:nvPr/>
        </p:nvSpPr>
        <p:spPr bwMode="auto">
          <a:xfrm>
            <a:off x="1038370" y="2498725"/>
            <a:ext cx="1754188"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7" name="Rectangle 7"/>
          <p:cNvSpPr>
            <a:spLocks noChangeArrowheads="1"/>
          </p:cNvSpPr>
          <p:nvPr/>
        </p:nvSpPr>
        <p:spPr bwMode="auto">
          <a:xfrm>
            <a:off x="1038370" y="3200400"/>
            <a:ext cx="1841500" cy="1050925"/>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8" name="Rectangle 8"/>
          <p:cNvSpPr>
            <a:spLocks noChangeArrowheads="1"/>
          </p:cNvSpPr>
          <p:nvPr/>
        </p:nvSpPr>
        <p:spPr bwMode="auto">
          <a:xfrm>
            <a:off x="3567113" y="2498725"/>
            <a:ext cx="2071687"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9" name="Rectangle 9"/>
          <p:cNvSpPr>
            <a:spLocks noChangeArrowheads="1"/>
          </p:cNvSpPr>
          <p:nvPr/>
        </p:nvSpPr>
        <p:spPr bwMode="auto">
          <a:xfrm>
            <a:off x="6400800" y="2498725"/>
            <a:ext cx="2033587" cy="560388"/>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0" name="Rectangle 10"/>
          <p:cNvSpPr>
            <a:spLocks noChangeArrowheads="1"/>
          </p:cNvSpPr>
          <p:nvPr/>
        </p:nvSpPr>
        <p:spPr bwMode="auto">
          <a:xfrm>
            <a:off x="3552970" y="3200400"/>
            <a:ext cx="2071687" cy="1584325"/>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1" name="Rectangle 11"/>
          <p:cNvSpPr>
            <a:spLocks noChangeArrowheads="1"/>
          </p:cNvSpPr>
          <p:nvPr/>
        </p:nvSpPr>
        <p:spPr bwMode="auto">
          <a:xfrm>
            <a:off x="6423170" y="3200400"/>
            <a:ext cx="2033587" cy="1262063"/>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2" name="Text Box 12"/>
          <p:cNvSpPr txBox="1">
            <a:spLocks noChangeArrowheads="1"/>
          </p:cNvSpPr>
          <p:nvPr/>
        </p:nvSpPr>
        <p:spPr bwMode="auto">
          <a:xfrm>
            <a:off x="1319358" y="2568575"/>
            <a:ext cx="941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a:t>INPUTS</a:t>
            </a:r>
          </a:p>
        </p:txBody>
      </p:sp>
      <p:sp>
        <p:nvSpPr>
          <p:cNvPr id="10253" name="Text Box 13"/>
          <p:cNvSpPr txBox="1">
            <a:spLocks noChangeArrowheads="1"/>
          </p:cNvSpPr>
          <p:nvPr/>
        </p:nvSpPr>
        <p:spPr bwMode="auto">
          <a:xfrm>
            <a:off x="4006850" y="2568575"/>
            <a:ext cx="1174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dirty="0"/>
              <a:t>OUTPUTS</a:t>
            </a:r>
          </a:p>
        </p:txBody>
      </p:sp>
      <p:sp>
        <p:nvSpPr>
          <p:cNvPr id="10254" name="Text Box 14"/>
          <p:cNvSpPr txBox="1">
            <a:spLocks noChangeArrowheads="1"/>
          </p:cNvSpPr>
          <p:nvPr/>
        </p:nvSpPr>
        <p:spPr bwMode="auto">
          <a:xfrm>
            <a:off x="6692900" y="2568575"/>
            <a:ext cx="1384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dirty="0"/>
              <a:t>OUTCOMES</a:t>
            </a:r>
          </a:p>
        </p:txBody>
      </p:sp>
      <p:sp>
        <p:nvSpPr>
          <p:cNvPr id="10255" name="Text Box 15"/>
          <p:cNvSpPr txBox="1">
            <a:spLocks noChangeArrowheads="1"/>
          </p:cNvSpPr>
          <p:nvPr/>
        </p:nvSpPr>
        <p:spPr bwMode="auto">
          <a:xfrm>
            <a:off x="1109808" y="3200400"/>
            <a:ext cx="15414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600"/>
              <a:t>Extension invests time and resources</a:t>
            </a:r>
          </a:p>
          <a:p>
            <a:pPr algn="ctr" eaLnBrk="1" hangingPunct="1"/>
            <a:endParaRPr lang="en-US" altLang="en-US" sz="1600"/>
          </a:p>
        </p:txBody>
      </p:sp>
      <p:sp>
        <p:nvSpPr>
          <p:cNvPr id="10256" name="AutoShape 16"/>
          <p:cNvSpPr>
            <a:spLocks noChangeArrowheads="1"/>
          </p:cNvSpPr>
          <p:nvPr/>
        </p:nvSpPr>
        <p:spPr bwMode="auto">
          <a:xfrm>
            <a:off x="2786208" y="3551238"/>
            <a:ext cx="561975" cy="350837"/>
          </a:xfrm>
          <a:prstGeom prst="rightArrow">
            <a:avLst>
              <a:gd name="adj1" fmla="val 50000"/>
              <a:gd name="adj2" fmla="val 40045"/>
            </a:avLst>
          </a:prstGeom>
          <a:solidFill>
            <a:srgbClr val="FFFF00"/>
          </a:solidFill>
          <a:ln w="9525" algn="ctr">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7" name="AutoShape 17"/>
          <p:cNvSpPr>
            <a:spLocks noChangeArrowheads="1"/>
          </p:cNvSpPr>
          <p:nvPr/>
        </p:nvSpPr>
        <p:spPr bwMode="auto">
          <a:xfrm>
            <a:off x="5802458" y="3551238"/>
            <a:ext cx="560387" cy="350837"/>
          </a:xfrm>
          <a:prstGeom prst="rightArrow">
            <a:avLst>
              <a:gd name="adj1" fmla="val 50000"/>
              <a:gd name="adj2" fmla="val 39932"/>
            </a:avLst>
          </a:prstGeom>
          <a:solidFill>
            <a:srgbClr val="FFFF00"/>
          </a:solidFill>
          <a:ln w="9525" algn="ctr">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58" name="Text Box 18"/>
          <p:cNvSpPr txBox="1">
            <a:spLocks noChangeArrowheads="1"/>
          </p:cNvSpPr>
          <p:nvPr/>
        </p:nvSpPr>
        <p:spPr bwMode="auto">
          <a:xfrm>
            <a:off x="3552970" y="3200399"/>
            <a:ext cx="2125661"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We conduct a variety of educational activities</a:t>
            </a:r>
          </a:p>
          <a:p>
            <a:pPr eaLnBrk="1" hangingPunct="1"/>
            <a:r>
              <a:rPr lang="en-US" altLang="en-US" sz="1600" dirty="0"/>
              <a:t>targeted to individuals who participate</a:t>
            </a:r>
          </a:p>
        </p:txBody>
      </p:sp>
      <p:sp>
        <p:nvSpPr>
          <p:cNvPr id="10259" name="Text Box 19"/>
          <p:cNvSpPr txBox="1">
            <a:spLocks noChangeArrowheads="1"/>
          </p:cNvSpPr>
          <p:nvPr/>
        </p:nvSpPr>
        <p:spPr bwMode="auto">
          <a:xfrm>
            <a:off x="6423169" y="3200399"/>
            <a:ext cx="2033587"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Participants gain knowledge, change practices and have improved financial well-being</a:t>
            </a:r>
          </a:p>
        </p:txBody>
      </p:sp>
      <p:sp>
        <p:nvSpPr>
          <p:cNvPr id="156696" name="Rectangle 24"/>
          <p:cNvSpPr>
            <a:spLocks noChangeArrowheads="1"/>
          </p:cNvSpPr>
          <p:nvPr/>
        </p:nvSpPr>
        <p:spPr bwMode="auto">
          <a:xfrm>
            <a:off x="1246188" y="252412"/>
            <a:ext cx="5486400" cy="400050"/>
          </a:xfrm>
          <a:prstGeom prst="rect">
            <a:avLst/>
          </a:prstGeom>
          <a:noFill/>
          <a:ln w="9525">
            <a:noFill/>
            <a:miter lim="800000"/>
            <a:headEnd/>
            <a:tailEnd/>
          </a:ln>
          <a:effectLst/>
        </p:spPr>
        <p:txBody>
          <a:bodyPr>
            <a:spAutoFit/>
          </a:bodyPr>
          <a:lstStyle/>
          <a:p>
            <a:pPr eaLnBrk="0" hangingPunct="0">
              <a:defRPr/>
            </a:pPr>
            <a:r>
              <a:rPr lang="en-US" sz="2000" b="1" dirty="0">
                <a:solidFill>
                  <a:schemeClr val="accent6">
                    <a:lumMod val="75000"/>
                  </a:schemeClr>
                </a:solidFill>
                <a:latin typeface="Arial" charset="0"/>
                <a:cs typeface="Arial" charset="0"/>
              </a:rPr>
              <a:t>Example</a:t>
            </a:r>
            <a:r>
              <a:rPr lang="en-US" sz="2000" dirty="0">
                <a:solidFill>
                  <a:schemeClr val="accent6">
                    <a:lumMod val="75000"/>
                  </a:schemeClr>
                </a:solidFill>
                <a:latin typeface="Arial" charset="0"/>
                <a:cs typeface="Arial" charset="0"/>
              </a:rPr>
              <a:t>:</a:t>
            </a:r>
            <a:r>
              <a:rPr lang="en-US" sz="2000" dirty="0">
                <a:solidFill>
                  <a:schemeClr val="hlink"/>
                </a:solidFill>
                <a:latin typeface="Arial" charset="0"/>
                <a:cs typeface="Arial" charset="0"/>
              </a:rPr>
              <a:t> </a:t>
            </a:r>
            <a:r>
              <a:rPr lang="en-US" sz="2000" b="1" dirty="0">
                <a:solidFill>
                  <a:srgbClr val="009999"/>
                </a:solidFill>
                <a:latin typeface="Arial" charset="0"/>
                <a:cs typeface="Times New Roman" pitchFamily="18" charset="0"/>
              </a:rPr>
              <a:t>Financial Management Program </a:t>
            </a:r>
            <a:endParaRPr lang="en-US" sz="2400" dirty="0">
              <a:solidFill>
                <a:srgbClr val="009999"/>
              </a:solidFill>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74675" y="149225"/>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68" name="Rectangle 16"/>
          <p:cNvSpPr>
            <a:spLocks noChangeArrowheads="1"/>
          </p:cNvSpPr>
          <p:nvPr/>
        </p:nvSpPr>
        <p:spPr bwMode="auto">
          <a:xfrm>
            <a:off x="-838200" y="381000"/>
            <a:ext cx="10421938" cy="601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475" name="Text Box 27"/>
          <p:cNvSpPr txBox="1">
            <a:spLocks noChangeArrowheads="1"/>
          </p:cNvSpPr>
          <p:nvPr/>
        </p:nvSpPr>
        <p:spPr bwMode="auto">
          <a:xfrm>
            <a:off x="1371600" y="206665"/>
            <a:ext cx="7162800" cy="708025"/>
          </a:xfrm>
          <a:prstGeom prst="rect">
            <a:avLst/>
          </a:prstGeom>
          <a:noFill/>
          <a:ln w="9525">
            <a:noFill/>
            <a:miter lim="800000"/>
            <a:headEnd/>
            <a:tailEnd/>
          </a:ln>
          <a:effectLst/>
        </p:spPr>
        <p:txBody>
          <a:bodyPr>
            <a:spAutoFit/>
          </a:bodyPr>
          <a:lstStyle/>
          <a:p>
            <a:pPr marL="1196975" indent="-1196975">
              <a:spcBef>
                <a:spcPct val="50000"/>
              </a:spcBef>
              <a:defRPr/>
            </a:pPr>
            <a:r>
              <a:rPr lang="en-US" sz="2000" b="1" dirty="0">
                <a:solidFill>
                  <a:schemeClr val="accent6">
                    <a:lumMod val="75000"/>
                  </a:schemeClr>
                </a:solidFill>
                <a:latin typeface="Arial" charset="0"/>
              </a:rPr>
              <a:t>Example: </a:t>
            </a:r>
            <a:r>
              <a:rPr lang="en-US" sz="2000" b="1" dirty="0">
                <a:solidFill>
                  <a:srgbClr val="009999"/>
                </a:solidFill>
                <a:latin typeface="Arial" charset="0"/>
                <a:cs typeface="Times New Roman" pitchFamily="18" charset="0"/>
              </a:rPr>
              <a:t>One component of a comprehensive parent education and support initiative</a:t>
            </a:r>
          </a:p>
        </p:txBody>
      </p:sp>
      <p:sp>
        <p:nvSpPr>
          <p:cNvPr id="104484" name="Text Box 36"/>
          <p:cNvSpPr txBox="1">
            <a:spLocks noChangeArrowheads="1"/>
          </p:cNvSpPr>
          <p:nvPr/>
        </p:nvSpPr>
        <p:spPr bwMode="auto">
          <a:xfrm>
            <a:off x="990600" y="838200"/>
            <a:ext cx="2760921" cy="579438"/>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a:solidFill>
                  <a:schemeClr val="accent6">
                    <a:lumMod val="75000"/>
                  </a:schemeClr>
                </a:solidFill>
                <a:latin typeface="Arial" charset="0"/>
              </a:rPr>
              <a:t>Situation:</a:t>
            </a:r>
            <a:r>
              <a:rPr lang="en-US" sz="3200" b="1" dirty="0">
                <a:solidFill>
                  <a:schemeClr val="hlink"/>
                </a:solidFill>
                <a:latin typeface="Arial" charset="0"/>
              </a:rPr>
              <a:t>  </a:t>
            </a:r>
          </a:p>
        </p:txBody>
      </p:sp>
      <p:sp>
        <p:nvSpPr>
          <p:cNvPr id="104486" name="Text Box 38"/>
          <p:cNvSpPr txBox="1">
            <a:spLocks noChangeArrowheads="1"/>
          </p:cNvSpPr>
          <p:nvPr/>
        </p:nvSpPr>
        <p:spPr bwMode="auto">
          <a:xfrm>
            <a:off x="1219200" y="5562600"/>
            <a:ext cx="3048000" cy="579438"/>
          </a:xfrm>
          <a:prstGeom prst="rect">
            <a:avLst/>
          </a:prstGeom>
          <a:noFill/>
          <a:ln w="9525">
            <a:noFill/>
            <a:miter lim="800000"/>
            <a:headEnd/>
            <a:tailEnd/>
          </a:ln>
          <a:effectLst/>
        </p:spPr>
        <p:txBody>
          <a:bodyPr>
            <a:spAutoFit/>
          </a:bodyPr>
          <a:lstStyle/>
          <a:p>
            <a:pPr eaLnBrk="0" hangingPunct="0">
              <a:spcBef>
                <a:spcPct val="50000"/>
              </a:spcBef>
              <a:defRPr/>
            </a:pPr>
            <a:r>
              <a:rPr lang="en-US" b="1" dirty="0">
                <a:solidFill>
                  <a:schemeClr val="accent6">
                    <a:lumMod val="75000"/>
                  </a:schemeClr>
                </a:solidFill>
                <a:latin typeface="Arial" charset="0"/>
              </a:rPr>
              <a:t>Assumptions:</a:t>
            </a:r>
            <a:r>
              <a:rPr lang="en-US" sz="3200" b="1" dirty="0">
                <a:solidFill>
                  <a:schemeClr val="accent6">
                    <a:lumMod val="75000"/>
                  </a:schemeClr>
                </a:solidFill>
                <a:latin typeface="Arial" charset="0"/>
              </a:rPr>
              <a:t>  </a:t>
            </a:r>
          </a:p>
        </p:txBody>
      </p:sp>
      <p:sp>
        <p:nvSpPr>
          <p:cNvPr id="104487" name="Text Box 39"/>
          <p:cNvSpPr txBox="1">
            <a:spLocks noChangeArrowheads="1"/>
          </p:cNvSpPr>
          <p:nvPr/>
        </p:nvSpPr>
        <p:spPr bwMode="auto">
          <a:xfrm>
            <a:off x="5029200" y="5594350"/>
            <a:ext cx="3429000" cy="579438"/>
          </a:xfrm>
          <a:prstGeom prst="rect">
            <a:avLst/>
          </a:prstGeom>
          <a:noFill/>
          <a:ln w="9525">
            <a:noFill/>
            <a:miter lim="800000"/>
            <a:headEnd/>
            <a:tailEnd/>
          </a:ln>
          <a:effectLst/>
        </p:spPr>
        <p:txBody>
          <a:bodyPr>
            <a:spAutoFit/>
          </a:bodyPr>
          <a:lstStyle/>
          <a:p>
            <a:pPr eaLnBrk="0" hangingPunct="0">
              <a:spcBef>
                <a:spcPct val="50000"/>
              </a:spcBef>
              <a:defRPr/>
            </a:pPr>
            <a:r>
              <a:rPr lang="en-US" b="1" dirty="0">
                <a:solidFill>
                  <a:schemeClr val="accent6">
                    <a:lumMod val="75000"/>
                  </a:schemeClr>
                </a:solidFill>
                <a:latin typeface="Arial" charset="0"/>
              </a:rPr>
              <a:t>External factors:  </a:t>
            </a:r>
            <a:r>
              <a:rPr lang="en-US" sz="3200" b="1" dirty="0">
                <a:solidFill>
                  <a:schemeClr val="accent6">
                    <a:lumMod val="75000"/>
                  </a:schemeClr>
                </a:solidFill>
                <a:latin typeface="Arial" charset="0"/>
              </a:rPr>
              <a:t> </a:t>
            </a:r>
          </a:p>
        </p:txBody>
      </p:sp>
      <p:sp>
        <p:nvSpPr>
          <p:cNvPr id="11273" name="Text Box 40"/>
          <p:cNvSpPr txBox="1">
            <a:spLocks noChangeArrowheads="1"/>
          </p:cNvSpPr>
          <p:nvPr/>
        </p:nvSpPr>
        <p:spPr bwMode="auto">
          <a:xfrm>
            <a:off x="2438400" y="1023938"/>
            <a:ext cx="5791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t>During a county needs assessment, majority of parents reported that they were having difficulty parenting and felt stressed as a result</a:t>
            </a:r>
          </a:p>
        </p:txBody>
      </p:sp>
      <p:sp>
        <p:nvSpPr>
          <p:cNvPr id="11274" name="Text Box 3"/>
          <p:cNvSpPr txBox="1">
            <a:spLocks noChangeArrowheads="1"/>
          </p:cNvSpPr>
          <p:nvPr/>
        </p:nvSpPr>
        <p:spPr bwMode="auto">
          <a:xfrm>
            <a:off x="908050" y="2671763"/>
            <a:ext cx="703263"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Staff</a:t>
            </a:r>
          </a:p>
        </p:txBody>
      </p:sp>
      <p:sp>
        <p:nvSpPr>
          <p:cNvPr id="11275" name="Text Box 4"/>
          <p:cNvSpPr txBox="1">
            <a:spLocks noChangeArrowheads="1"/>
          </p:cNvSpPr>
          <p:nvPr/>
        </p:nvSpPr>
        <p:spPr bwMode="auto">
          <a:xfrm>
            <a:off x="908050" y="3444875"/>
            <a:ext cx="773113" cy="306388"/>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Money</a:t>
            </a:r>
          </a:p>
        </p:txBody>
      </p:sp>
      <p:sp>
        <p:nvSpPr>
          <p:cNvPr id="11276" name="Text Box 5"/>
          <p:cNvSpPr txBox="1">
            <a:spLocks noChangeArrowheads="1"/>
          </p:cNvSpPr>
          <p:nvPr/>
        </p:nvSpPr>
        <p:spPr bwMode="auto">
          <a:xfrm>
            <a:off x="908050" y="4216400"/>
            <a:ext cx="984250"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Partners</a:t>
            </a:r>
          </a:p>
        </p:txBody>
      </p:sp>
      <p:sp>
        <p:nvSpPr>
          <p:cNvPr id="11277" name="Text Box 6"/>
          <p:cNvSpPr txBox="1">
            <a:spLocks noChangeArrowheads="1"/>
          </p:cNvSpPr>
          <p:nvPr/>
        </p:nvSpPr>
        <p:spPr bwMode="auto">
          <a:xfrm>
            <a:off x="2101850" y="2530475"/>
            <a:ext cx="1195388" cy="739775"/>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Develop parent ed curriculum</a:t>
            </a:r>
          </a:p>
        </p:txBody>
      </p:sp>
      <p:sp>
        <p:nvSpPr>
          <p:cNvPr id="11278" name="Text Box 7"/>
          <p:cNvSpPr txBox="1">
            <a:spLocks noChangeArrowheads="1"/>
          </p:cNvSpPr>
          <p:nvPr/>
        </p:nvSpPr>
        <p:spPr bwMode="auto">
          <a:xfrm>
            <a:off x="2173288" y="3584575"/>
            <a:ext cx="1123950" cy="954088"/>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Deliver series of  interactivesessions</a:t>
            </a:r>
          </a:p>
        </p:txBody>
      </p:sp>
      <p:sp>
        <p:nvSpPr>
          <p:cNvPr id="11279" name="Text Box 8"/>
          <p:cNvSpPr txBox="1">
            <a:spLocks noChangeArrowheads="1"/>
          </p:cNvSpPr>
          <p:nvPr/>
        </p:nvSpPr>
        <p:spPr bwMode="auto">
          <a:xfrm>
            <a:off x="4911725" y="2286000"/>
            <a:ext cx="1404938"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increase knowledge of child dev</a:t>
            </a:r>
          </a:p>
        </p:txBody>
      </p:sp>
      <p:sp>
        <p:nvSpPr>
          <p:cNvPr id="11280" name="Text Box 9"/>
          <p:cNvSpPr txBox="1">
            <a:spLocks noChangeArrowheads="1"/>
          </p:cNvSpPr>
          <p:nvPr/>
        </p:nvSpPr>
        <p:spPr bwMode="auto">
          <a:xfrm>
            <a:off x="4911725" y="3413125"/>
            <a:ext cx="1404938"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better understanding their own parenting style </a:t>
            </a:r>
          </a:p>
        </p:txBody>
      </p:sp>
      <p:sp>
        <p:nvSpPr>
          <p:cNvPr id="11281" name="Text Box 10"/>
          <p:cNvSpPr txBox="1">
            <a:spLocks noChangeArrowheads="1"/>
          </p:cNvSpPr>
          <p:nvPr/>
        </p:nvSpPr>
        <p:spPr bwMode="auto">
          <a:xfrm>
            <a:off x="6456363" y="4016375"/>
            <a:ext cx="1265237"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use effective parenting practices</a:t>
            </a:r>
          </a:p>
        </p:txBody>
      </p:sp>
      <p:sp>
        <p:nvSpPr>
          <p:cNvPr id="11282" name="Text Box 11"/>
          <p:cNvSpPr txBox="1">
            <a:spLocks noChangeArrowheads="1"/>
          </p:cNvSpPr>
          <p:nvPr/>
        </p:nvSpPr>
        <p:spPr bwMode="auto">
          <a:xfrm>
            <a:off x="7932738" y="2892425"/>
            <a:ext cx="982662" cy="9540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Improved child-parent relations</a:t>
            </a:r>
          </a:p>
        </p:txBody>
      </p:sp>
      <p:sp>
        <p:nvSpPr>
          <p:cNvPr id="11283" name="Line 12"/>
          <p:cNvSpPr>
            <a:spLocks noChangeShapeType="1"/>
          </p:cNvSpPr>
          <p:nvPr/>
        </p:nvSpPr>
        <p:spPr bwMode="auto">
          <a:xfrm>
            <a:off x="1611313" y="2882900"/>
            <a:ext cx="28098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4" name="Line 13"/>
          <p:cNvSpPr>
            <a:spLocks noChangeShapeType="1"/>
          </p:cNvSpPr>
          <p:nvPr/>
        </p:nvSpPr>
        <p:spPr bwMode="auto">
          <a:xfrm>
            <a:off x="1892300" y="2882900"/>
            <a:ext cx="0" cy="1404938"/>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5" name="Line 14"/>
          <p:cNvSpPr>
            <a:spLocks noChangeShapeType="1"/>
          </p:cNvSpPr>
          <p:nvPr/>
        </p:nvSpPr>
        <p:spPr bwMode="auto">
          <a:xfrm>
            <a:off x="1681163" y="3654425"/>
            <a:ext cx="211137"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11286" name="Text Box 18"/>
          <p:cNvSpPr txBox="1">
            <a:spLocks noChangeArrowheads="1"/>
          </p:cNvSpPr>
          <p:nvPr/>
        </p:nvSpPr>
        <p:spPr bwMode="auto">
          <a:xfrm>
            <a:off x="838200" y="4778375"/>
            <a:ext cx="1054100" cy="307975"/>
          </a:xfrm>
          <a:prstGeom prst="rect">
            <a:avLst/>
          </a:prstGeom>
          <a:solidFill>
            <a:srgbClr val="FFCC0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Research</a:t>
            </a:r>
          </a:p>
        </p:txBody>
      </p:sp>
      <p:sp>
        <p:nvSpPr>
          <p:cNvPr id="11287" name="Line 19"/>
          <p:cNvSpPr>
            <a:spLocks noChangeShapeType="1"/>
          </p:cNvSpPr>
          <p:nvPr/>
        </p:nvSpPr>
        <p:spPr bwMode="auto">
          <a:xfrm>
            <a:off x="1892300" y="4497388"/>
            <a:ext cx="0" cy="280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8" name="Text Box 20"/>
          <p:cNvSpPr txBox="1">
            <a:spLocks noChangeArrowheads="1"/>
          </p:cNvSpPr>
          <p:nvPr/>
        </p:nvSpPr>
        <p:spPr bwMode="auto">
          <a:xfrm>
            <a:off x="908050" y="1898650"/>
            <a:ext cx="1265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2000"/>
              <a:t>INPUTS</a:t>
            </a:r>
            <a:endParaRPr lang="en-US" altLang="en-US" sz="2000">
              <a:latin typeface="Times New Roman" panose="02020603050405020304" pitchFamily="18" charset="0"/>
            </a:endParaRPr>
          </a:p>
        </p:txBody>
      </p:sp>
      <p:sp>
        <p:nvSpPr>
          <p:cNvPr id="11289" name="Text Box 21"/>
          <p:cNvSpPr txBox="1">
            <a:spLocks noChangeArrowheads="1"/>
          </p:cNvSpPr>
          <p:nvPr/>
        </p:nvSpPr>
        <p:spPr bwMode="auto">
          <a:xfrm>
            <a:off x="2524125" y="1898650"/>
            <a:ext cx="2317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t>OUTPUTS</a:t>
            </a:r>
            <a:endParaRPr lang="en-US" altLang="en-US" sz="2000">
              <a:latin typeface="Times New Roman" panose="02020603050405020304" pitchFamily="18" charset="0"/>
            </a:endParaRPr>
          </a:p>
        </p:txBody>
      </p:sp>
      <p:sp>
        <p:nvSpPr>
          <p:cNvPr id="11290" name="Text Box 22"/>
          <p:cNvSpPr txBox="1">
            <a:spLocks noChangeArrowheads="1"/>
          </p:cNvSpPr>
          <p:nvPr/>
        </p:nvSpPr>
        <p:spPr bwMode="auto">
          <a:xfrm>
            <a:off x="4841875" y="1828800"/>
            <a:ext cx="393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US" altLang="en-US" sz="2000"/>
              <a:t>OUTCOMES</a:t>
            </a:r>
            <a:endParaRPr lang="en-US" altLang="en-US" sz="2000">
              <a:latin typeface="Times New Roman" panose="02020603050405020304" pitchFamily="18" charset="0"/>
            </a:endParaRPr>
          </a:p>
        </p:txBody>
      </p:sp>
      <p:sp>
        <p:nvSpPr>
          <p:cNvPr id="11291" name="Text Box 23"/>
          <p:cNvSpPr txBox="1">
            <a:spLocks noChangeArrowheads="1"/>
          </p:cNvSpPr>
          <p:nvPr/>
        </p:nvSpPr>
        <p:spPr bwMode="auto">
          <a:xfrm>
            <a:off x="2173288" y="4778375"/>
            <a:ext cx="1123950" cy="739775"/>
          </a:xfrm>
          <a:prstGeom prst="rect">
            <a:avLst/>
          </a:prstGeom>
          <a:solidFill>
            <a:srgbClr val="99FF99"/>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Facilitate support groups</a:t>
            </a:r>
          </a:p>
        </p:txBody>
      </p:sp>
      <p:sp>
        <p:nvSpPr>
          <p:cNvPr id="11292" name="Line 24"/>
          <p:cNvSpPr>
            <a:spLocks noChangeShapeType="1"/>
          </p:cNvSpPr>
          <p:nvPr/>
        </p:nvSpPr>
        <p:spPr bwMode="auto">
          <a:xfrm>
            <a:off x="2663825" y="3303588"/>
            <a:ext cx="0" cy="2809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Line 25"/>
          <p:cNvSpPr>
            <a:spLocks noChangeShapeType="1"/>
          </p:cNvSpPr>
          <p:nvPr/>
        </p:nvSpPr>
        <p:spPr bwMode="auto">
          <a:xfrm>
            <a:off x="2663825" y="4567238"/>
            <a:ext cx="0" cy="2111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4" name="Text Box 26"/>
          <p:cNvSpPr txBox="1">
            <a:spLocks noChangeArrowheads="1"/>
          </p:cNvSpPr>
          <p:nvPr/>
        </p:nvSpPr>
        <p:spPr bwMode="auto">
          <a:xfrm>
            <a:off x="4953000" y="4545013"/>
            <a:ext cx="1371600" cy="1169987"/>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gain skills in  effective parenting practices</a:t>
            </a:r>
          </a:p>
        </p:txBody>
      </p:sp>
      <p:sp>
        <p:nvSpPr>
          <p:cNvPr id="11295" name="Text Box 28"/>
          <p:cNvSpPr txBox="1">
            <a:spLocks noChangeArrowheads="1"/>
          </p:cNvSpPr>
          <p:nvPr/>
        </p:nvSpPr>
        <p:spPr bwMode="auto">
          <a:xfrm>
            <a:off x="6456363" y="2470150"/>
            <a:ext cx="1265237" cy="1169988"/>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Parents identify appropriate actions to take</a:t>
            </a:r>
          </a:p>
        </p:txBody>
      </p:sp>
      <p:sp>
        <p:nvSpPr>
          <p:cNvPr id="11296" name="Text Box 30"/>
          <p:cNvSpPr txBox="1">
            <a:spLocks noChangeArrowheads="1"/>
          </p:cNvSpPr>
          <p:nvPr/>
        </p:nvSpPr>
        <p:spPr bwMode="auto">
          <a:xfrm>
            <a:off x="7932738" y="4156075"/>
            <a:ext cx="982662" cy="523875"/>
          </a:xfrm>
          <a:prstGeom prst="rect">
            <a:avLst/>
          </a:prstGeom>
          <a:solidFill>
            <a:srgbClr val="FF7C80"/>
          </a:solidFill>
          <a:ln w="9525">
            <a:solidFill>
              <a:schemeClr val="tx1"/>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1400"/>
              <a:t>Strong families</a:t>
            </a:r>
          </a:p>
        </p:txBody>
      </p:sp>
      <p:sp>
        <p:nvSpPr>
          <p:cNvPr id="11297" name="Line 31"/>
          <p:cNvSpPr>
            <a:spLocks noChangeShapeType="1"/>
          </p:cNvSpPr>
          <p:nvPr/>
        </p:nvSpPr>
        <p:spPr bwMode="auto">
          <a:xfrm>
            <a:off x="8423275" y="3875088"/>
            <a:ext cx="0" cy="2111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98" name="Line 32"/>
          <p:cNvSpPr>
            <a:spLocks noChangeShapeType="1"/>
          </p:cNvSpPr>
          <p:nvPr/>
        </p:nvSpPr>
        <p:spPr bwMode="auto">
          <a:xfrm>
            <a:off x="1951038" y="3865563"/>
            <a:ext cx="182562"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99" name="Line 33"/>
          <p:cNvSpPr>
            <a:spLocks noChangeShapeType="1"/>
          </p:cNvSpPr>
          <p:nvPr/>
        </p:nvSpPr>
        <p:spPr bwMode="auto">
          <a:xfrm>
            <a:off x="3297238" y="3795713"/>
            <a:ext cx="2095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0" name="Line 34"/>
          <p:cNvSpPr>
            <a:spLocks noChangeShapeType="1"/>
          </p:cNvSpPr>
          <p:nvPr/>
        </p:nvSpPr>
        <p:spPr bwMode="auto">
          <a:xfrm>
            <a:off x="4630738" y="3795713"/>
            <a:ext cx="28098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1" name="Line 35"/>
          <p:cNvSpPr>
            <a:spLocks noChangeShapeType="1"/>
          </p:cNvSpPr>
          <p:nvPr/>
        </p:nvSpPr>
        <p:spPr bwMode="auto">
          <a:xfrm>
            <a:off x="7018338" y="3594100"/>
            <a:ext cx="0" cy="3508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2" name="Oval 37"/>
          <p:cNvSpPr>
            <a:spLocks noChangeArrowheads="1"/>
          </p:cNvSpPr>
          <p:nvPr/>
        </p:nvSpPr>
        <p:spPr bwMode="auto">
          <a:xfrm>
            <a:off x="3576638" y="3032125"/>
            <a:ext cx="1054100" cy="1263650"/>
          </a:xfrm>
          <a:prstGeom prst="ellipse">
            <a:avLst/>
          </a:prstGeom>
          <a:solidFill>
            <a:srgbClr val="99FF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tLang="en-US" sz="1400"/>
          </a:p>
          <a:p>
            <a:pPr algn="ctr"/>
            <a:r>
              <a:rPr lang="en-US" altLang="en-US" sz="1400"/>
              <a:t>Targeted</a:t>
            </a:r>
          </a:p>
          <a:p>
            <a:pPr algn="ctr"/>
            <a:r>
              <a:rPr lang="en-US" altLang="en-US" sz="1400"/>
              <a:t>parents</a:t>
            </a:r>
          </a:p>
          <a:p>
            <a:pPr algn="ctr"/>
            <a:r>
              <a:rPr lang="en-US" altLang="en-US" sz="1400"/>
              <a:t>attend</a:t>
            </a:r>
          </a:p>
          <a:p>
            <a:pPr algn="ctr"/>
            <a:endParaRPr lang="en-US" altLang="en-US" sz="1400">
              <a:solidFill>
                <a:schemeClr val="hlink"/>
              </a:solidFill>
            </a:endParaRPr>
          </a:p>
        </p:txBody>
      </p:sp>
      <p:sp>
        <p:nvSpPr>
          <p:cNvPr id="11303" name="Line 41"/>
          <p:cNvSpPr>
            <a:spLocks noChangeShapeType="1"/>
          </p:cNvSpPr>
          <p:nvPr/>
        </p:nvSpPr>
        <p:spPr bwMode="auto">
          <a:xfrm>
            <a:off x="5543550" y="3243263"/>
            <a:ext cx="0" cy="139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4" name="Line 42"/>
          <p:cNvSpPr>
            <a:spLocks noChangeShapeType="1"/>
          </p:cNvSpPr>
          <p:nvPr/>
        </p:nvSpPr>
        <p:spPr bwMode="auto">
          <a:xfrm>
            <a:off x="5543550" y="4343400"/>
            <a:ext cx="0" cy="1397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5" name="Line 43"/>
          <p:cNvSpPr>
            <a:spLocks noChangeShapeType="1"/>
          </p:cNvSpPr>
          <p:nvPr/>
        </p:nvSpPr>
        <p:spPr bwMode="auto">
          <a:xfrm flipV="1">
            <a:off x="6246813" y="3594100"/>
            <a:ext cx="350837" cy="91281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06" name="Line 44"/>
          <p:cNvSpPr>
            <a:spLocks noChangeShapeType="1"/>
          </p:cNvSpPr>
          <p:nvPr/>
        </p:nvSpPr>
        <p:spPr bwMode="auto">
          <a:xfrm flipV="1">
            <a:off x="7651750" y="3805238"/>
            <a:ext cx="280988" cy="2111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2360</TotalTime>
  <Words>3265</Words>
  <Application>Microsoft Office PowerPoint</Application>
  <PresentationFormat>On-screen Show (4:3)</PresentationFormat>
  <Paragraphs>557</Paragraphs>
  <Slides>46</Slides>
  <Notes>34</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60" baseType="lpstr">
      <vt:lpstr>ＭＳ Ｐゴシック</vt:lpstr>
      <vt:lpstr>Arial</vt:lpstr>
      <vt:lpstr>Arial Narrow</vt:lpstr>
      <vt:lpstr>Calibri</vt:lpstr>
      <vt:lpstr>Century Gothic</vt:lpstr>
      <vt:lpstr>Comic Sans MS</vt:lpstr>
      <vt:lpstr>Corbel</vt:lpstr>
      <vt:lpstr>Helvetica</vt:lpstr>
      <vt:lpstr>Palatino Linotype</vt:lpstr>
      <vt:lpstr>Symbol</vt:lpstr>
      <vt:lpstr>Times New Roman</vt:lpstr>
      <vt:lpstr>Wingdings</vt:lpstr>
      <vt:lpstr>Parallax</vt:lpstr>
      <vt:lpstr>Presentation</vt:lpstr>
      <vt:lpstr>PowerPoint Presentation</vt:lpstr>
      <vt:lpstr>“It wasn’t so long ago that when I would see the words ‘measurable outcomes’ on a grant proposal, I would experience a wave of nausea and anxiety.”    Deborah Bedwell, Measuring Joy:    Evaluation at Baltimore Clayworks</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Getting started</vt:lpstr>
      <vt:lpstr>PowerPoint Presentation</vt:lpstr>
      <vt:lpstr>PowerPoint Presentation</vt:lpstr>
      <vt:lpstr>What is an Outcome??  </vt:lpstr>
      <vt:lpstr> Chain of outcomes</vt:lpstr>
      <vt:lpstr>Focus of outcomes</vt:lpstr>
      <vt:lpstr>Writing High Quality, Measurable, Outcomes</vt:lpstr>
      <vt:lpstr>Where to find larger scale outcomes</vt:lpstr>
      <vt:lpstr>Where to find larger scale outcomes</vt:lpstr>
      <vt:lpstr>Indicators of Success</vt:lpstr>
      <vt:lpstr>Assessment</vt:lpstr>
      <vt:lpstr>Providing/Collecting Documentation</vt:lpstr>
      <vt:lpstr>Providing/Collecting Documentation</vt:lpstr>
      <vt:lpstr>Providing/Collecting Documentation</vt:lpstr>
      <vt:lpstr>Providing/Collecting Documentation</vt:lpstr>
      <vt:lpstr>Providing/Collecting Documentation</vt:lpstr>
      <vt:lpstr>Breaking down Assessment –  Data and Assessment Instruments</vt:lpstr>
      <vt:lpstr>Breaking down Assessment –  Data and Assessment Instruments</vt:lpstr>
      <vt:lpstr>What does a logic model look like?  </vt:lpstr>
      <vt:lpstr>Multiple logic models</vt:lpstr>
      <vt:lpstr>Component Logic Model Youth:   Youth Advocating for Arts Education Policy Change</vt:lpstr>
      <vt:lpstr>PowerPoint Presentation</vt:lpstr>
      <vt:lpstr>Suggested Logic Model Template</vt:lpstr>
      <vt:lpstr>Check your logic model</vt:lpstr>
      <vt:lpstr>PowerPoint Presentation</vt:lpstr>
      <vt:lpstr>Where does evaluation fit?</vt:lpstr>
      <vt:lpstr>PowerPoint Presentation</vt:lpstr>
      <vt:lpstr>What does evaluation mean to you? </vt:lpstr>
      <vt:lpstr>PowerPoint Presentation</vt:lpstr>
      <vt:lpstr>PowerPoint Presentation</vt:lpstr>
      <vt:lpstr>   Prioritize</vt:lpstr>
      <vt:lpstr>PowerPoint Presentation</vt:lpstr>
      <vt:lpstr>Relationship between Outcomes/Data Collection/Assessment and Evaluation</vt:lpstr>
      <vt:lpstr>PowerPoint Presentation</vt:lpstr>
    </vt:vector>
  </TitlesOfParts>
  <Company>UW-Extension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Ellen Taylor-Powell</dc:creator>
  <cp:lastModifiedBy>Stacy Hughey Surman</cp:lastModifiedBy>
  <cp:revision>126</cp:revision>
  <cp:lastPrinted>2016-03-08T18:27:10Z</cp:lastPrinted>
  <dcterms:created xsi:type="dcterms:W3CDTF">2003-02-19T13:41:58Z</dcterms:created>
  <dcterms:modified xsi:type="dcterms:W3CDTF">2017-04-25T16:59:46Z</dcterms:modified>
</cp:coreProperties>
</file>